
<file path=[Content_Types].xml><?xml version="1.0" encoding="utf-8"?>
<Types xmlns="http://schemas.openxmlformats.org/package/2006/content-types">
  <Default Extension="bin" ContentType="image/unknown"/>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3" r:id="rId4"/>
  </p:sldMasterIdLst>
  <p:notesMasterIdLst>
    <p:notesMasterId r:id="rId69"/>
  </p:notesMasterIdLst>
  <p:handoutMasterIdLst>
    <p:handoutMasterId r:id="rId70"/>
  </p:handoutMasterIdLst>
  <p:sldIdLst>
    <p:sldId id="266" r:id="rId5"/>
    <p:sldId id="296" r:id="rId6"/>
    <p:sldId id="380" r:id="rId7"/>
    <p:sldId id="381" r:id="rId8"/>
    <p:sldId id="258" r:id="rId9"/>
    <p:sldId id="321" r:id="rId10"/>
    <p:sldId id="325" r:id="rId11"/>
    <p:sldId id="330" r:id="rId12"/>
    <p:sldId id="331" r:id="rId13"/>
    <p:sldId id="333" r:id="rId14"/>
    <p:sldId id="334" r:id="rId15"/>
    <p:sldId id="297" r:id="rId16"/>
    <p:sldId id="329" r:id="rId17"/>
    <p:sldId id="335" r:id="rId18"/>
    <p:sldId id="336" r:id="rId19"/>
    <p:sldId id="337" r:id="rId20"/>
    <p:sldId id="339" r:id="rId21"/>
    <p:sldId id="326" r:id="rId22"/>
    <p:sldId id="272" r:id="rId23"/>
    <p:sldId id="304" r:id="rId24"/>
    <p:sldId id="305" r:id="rId25"/>
    <p:sldId id="311" r:id="rId26"/>
    <p:sldId id="382" r:id="rId27"/>
    <p:sldId id="372" r:id="rId28"/>
    <p:sldId id="340" r:id="rId29"/>
    <p:sldId id="359" r:id="rId30"/>
    <p:sldId id="342" r:id="rId31"/>
    <p:sldId id="379" r:id="rId32"/>
    <p:sldId id="262" r:id="rId33"/>
    <p:sldId id="383" r:id="rId34"/>
    <p:sldId id="322" r:id="rId35"/>
    <p:sldId id="344" r:id="rId36"/>
    <p:sldId id="294" r:id="rId37"/>
    <p:sldId id="268" r:id="rId38"/>
    <p:sldId id="269" r:id="rId39"/>
    <p:sldId id="349" r:id="rId40"/>
    <p:sldId id="351" r:id="rId41"/>
    <p:sldId id="354" r:id="rId42"/>
    <p:sldId id="357" r:id="rId43"/>
    <p:sldId id="356" r:id="rId44"/>
    <p:sldId id="355" r:id="rId45"/>
    <p:sldId id="347" r:id="rId46"/>
    <p:sldId id="345" r:id="rId47"/>
    <p:sldId id="346" r:id="rId48"/>
    <p:sldId id="348" r:id="rId49"/>
    <p:sldId id="365" r:id="rId50"/>
    <p:sldId id="366" r:id="rId51"/>
    <p:sldId id="327" r:id="rId52"/>
    <p:sldId id="341" r:id="rId53"/>
    <p:sldId id="286" r:id="rId54"/>
    <p:sldId id="317" r:id="rId55"/>
    <p:sldId id="275" r:id="rId56"/>
    <p:sldId id="282" r:id="rId57"/>
    <p:sldId id="367" r:id="rId58"/>
    <p:sldId id="368" r:id="rId59"/>
    <p:sldId id="369" r:id="rId60"/>
    <p:sldId id="370" r:id="rId61"/>
    <p:sldId id="371" r:id="rId62"/>
    <p:sldId id="377" r:id="rId63"/>
    <p:sldId id="373" r:id="rId64"/>
    <p:sldId id="375" r:id="rId65"/>
    <p:sldId id="374" r:id="rId66"/>
    <p:sldId id="378" r:id="rId67"/>
    <p:sldId id="273" r:id="rId68"/>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B4A4C"/>
    <a:srgbClr val="292D32"/>
    <a:srgbClr val="2A2A2A"/>
    <a:srgbClr val="939293"/>
    <a:srgbClr val="005B95"/>
    <a:srgbClr val="0079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7320" autoAdjust="0"/>
  </p:normalViewPr>
  <p:slideViewPr>
    <p:cSldViewPr snapToGrid="0">
      <p:cViewPr varScale="1">
        <p:scale>
          <a:sx n="96" d="100"/>
          <a:sy n="96" d="100"/>
        </p:scale>
        <p:origin x="1152" y="96"/>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1408"/>
    </p:cViewPr>
  </p:sorterViewPr>
  <p:notesViewPr>
    <p:cSldViewPr snapToGrid="0">
      <p:cViewPr varScale="1">
        <p:scale>
          <a:sx n="72" d="100"/>
          <a:sy n="72" d="100"/>
        </p:scale>
        <p:origin x="2974" y="31"/>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7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3164" tIns="46582" rIns="93164" bIns="46582" rtlCol="0"/>
          <a:lstStyle>
            <a:lvl1pPr algn="l">
              <a:defRPr sz="1200"/>
            </a:lvl1pPr>
          </a:lstStyle>
          <a:p>
            <a:endParaRPr lang="en-US"/>
          </a:p>
        </p:txBody>
      </p:sp>
      <p:sp>
        <p:nvSpPr>
          <p:cNvPr id="3" name="Date Placeholder 2"/>
          <p:cNvSpPr>
            <a:spLocks noGrp="1"/>
          </p:cNvSpPr>
          <p:nvPr>
            <p:ph type="dt" sz="quarter" idx="1"/>
          </p:nvPr>
        </p:nvSpPr>
        <p:spPr>
          <a:xfrm>
            <a:off x="3970938" y="1"/>
            <a:ext cx="3037840" cy="466434"/>
          </a:xfrm>
          <a:prstGeom prst="rect">
            <a:avLst/>
          </a:prstGeom>
        </p:spPr>
        <p:txBody>
          <a:bodyPr vert="horz" lIns="93164" tIns="46582" rIns="93164" bIns="46582" rtlCol="0"/>
          <a:lstStyle>
            <a:lvl1pPr algn="r">
              <a:defRPr sz="1200"/>
            </a:lvl1pPr>
          </a:lstStyle>
          <a:p>
            <a:fld id="{55DEA6A5-47EC-46B2-8426-852A1403ECF4}" type="datetimeFigureOut">
              <a:rPr lang="en-US" smtClean="0"/>
              <a:t>3/18/2026</a:t>
            </a:fld>
            <a:endParaRPr lang="en-US"/>
          </a:p>
        </p:txBody>
      </p:sp>
      <p:sp>
        <p:nvSpPr>
          <p:cNvPr id="4" name="Footer Placeholder 3"/>
          <p:cNvSpPr>
            <a:spLocks noGrp="1"/>
          </p:cNvSpPr>
          <p:nvPr>
            <p:ph type="ftr" sz="quarter" idx="2"/>
          </p:nvPr>
        </p:nvSpPr>
        <p:spPr>
          <a:xfrm>
            <a:off x="0" y="8829968"/>
            <a:ext cx="3037840" cy="466433"/>
          </a:xfrm>
          <a:prstGeom prst="rect">
            <a:avLst/>
          </a:prstGeom>
        </p:spPr>
        <p:txBody>
          <a:bodyPr vert="horz" lIns="93164" tIns="46582" rIns="93164" bIns="46582"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8"/>
            <a:ext cx="3037840" cy="466433"/>
          </a:xfrm>
          <a:prstGeom prst="rect">
            <a:avLst/>
          </a:prstGeom>
        </p:spPr>
        <p:txBody>
          <a:bodyPr vert="horz" lIns="93164" tIns="46582" rIns="93164" bIns="46582" rtlCol="0" anchor="b"/>
          <a:lstStyle>
            <a:lvl1pPr algn="r">
              <a:defRPr sz="1200"/>
            </a:lvl1pPr>
          </a:lstStyle>
          <a:p>
            <a:fld id="{CF208AEA-A6E6-49CF-BBF1-6BF17076DA6A}" type="slidenum">
              <a:rPr lang="en-US" smtClean="0"/>
              <a:t>‹#›</a:t>
            </a:fld>
            <a:endParaRPr lang="en-US"/>
          </a:p>
        </p:txBody>
      </p:sp>
    </p:spTree>
    <p:extLst>
      <p:ext uri="{BB962C8B-B14F-4D97-AF65-F5344CB8AC3E}">
        <p14:creationId xmlns:p14="http://schemas.microsoft.com/office/powerpoint/2010/main" val="19566057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3164" tIns="46582" rIns="93164" bIns="46582" rtlCol="0"/>
          <a:lstStyle>
            <a:lvl1pPr algn="l">
              <a:defRPr sz="1200"/>
            </a:lvl1pPr>
          </a:lstStyle>
          <a:p>
            <a:endParaRPr lang="en-US"/>
          </a:p>
        </p:txBody>
      </p:sp>
      <p:sp>
        <p:nvSpPr>
          <p:cNvPr id="3" name="Date Placeholder 2"/>
          <p:cNvSpPr>
            <a:spLocks noGrp="1"/>
          </p:cNvSpPr>
          <p:nvPr>
            <p:ph type="dt" idx="1"/>
          </p:nvPr>
        </p:nvSpPr>
        <p:spPr>
          <a:xfrm>
            <a:off x="3970938" y="1"/>
            <a:ext cx="3037840" cy="466434"/>
          </a:xfrm>
          <a:prstGeom prst="rect">
            <a:avLst/>
          </a:prstGeom>
        </p:spPr>
        <p:txBody>
          <a:bodyPr vert="horz" lIns="93164" tIns="46582" rIns="93164" bIns="46582" rtlCol="0"/>
          <a:lstStyle>
            <a:lvl1pPr algn="r">
              <a:defRPr sz="1200"/>
            </a:lvl1pPr>
          </a:lstStyle>
          <a:p>
            <a:fld id="{AABF960C-B6C3-4E45-9A6B-8379AED22ACF}" type="datetimeFigureOut">
              <a:rPr lang="en-US" smtClean="0"/>
              <a:t>3/18/2026</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64" tIns="46582" rIns="93164" bIns="46582"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64" tIns="46582" rIns="93164" bIns="46582"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8"/>
            <a:ext cx="3037840" cy="466433"/>
          </a:xfrm>
          <a:prstGeom prst="rect">
            <a:avLst/>
          </a:prstGeom>
        </p:spPr>
        <p:txBody>
          <a:bodyPr vert="horz" lIns="93164" tIns="46582" rIns="93164" bIns="46582"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8"/>
            <a:ext cx="3037840" cy="466433"/>
          </a:xfrm>
          <a:prstGeom prst="rect">
            <a:avLst/>
          </a:prstGeom>
        </p:spPr>
        <p:txBody>
          <a:bodyPr vert="horz" lIns="93164" tIns="46582" rIns="93164" bIns="46582" rtlCol="0" anchor="b"/>
          <a:lstStyle>
            <a:lvl1pPr algn="r">
              <a:defRPr sz="1200"/>
            </a:lvl1pPr>
          </a:lstStyle>
          <a:p>
            <a:fld id="{6275E30B-FD30-4EDC-AFE5-70E1D357CA8A}" type="slidenum">
              <a:rPr lang="en-US" smtClean="0"/>
              <a:t>‹#›</a:t>
            </a:fld>
            <a:endParaRPr lang="en-US"/>
          </a:p>
        </p:txBody>
      </p:sp>
    </p:spTree>
    <p:extLst>
      <p:ext uri="{BB962C8B-B14F-4D97-AF65-F5344CB8AC3E}">
        <p14:creationId xmlns:p14="http://schemas.microsoft.com/office/powerpoint/2010/main" val="32742246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75E30B-FD30-4EDC-AFE5-70E1D357CA8A}" type="slidenum">
              <a:rPr lang="en-US" smtClean="0"/>
              <a:t>2</a:t>
            </a:fld>
            <a:endParaRPr lang="en-US"/>
          </a:p>
        </p:txBody>
      </p:sp>
    </p:spTree>
    <p:extLst>
      <p:ext uri="{BB962C8B-B14F-4D97-AF65-F5344CB8AC3E}">
        <p14:creationId xmlns:p14="http://schemas.microsoft.com/office/powerpoint/2010/main" val="17166395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75E30B-FD30-4EDC-AFE5-70E1D357CA8A}" type="slidenum">
              <a:rPr lang="en-US" smtClean="0"/>
              <a:t>25</a:t>
            </a:fld>
            <a:endParaRPr lang="en-US"/>
          </a:p>
        </p:txBody>
      </p:sp>
    </p:spTree>
    <p:extLst>
      <p:ext uri="{BB962C8B-B14F-4D97-AF65-F5344CB8AC3E}">
        <p14:creationId xmlns:p14="http://schemas.microsoft.com/office/powerpoint/2010/main" val="22556218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75E30B-FD30-4EDC-AFE5-70E1D357CA8A}" type="slidenum">
              <a:rPr lang="en-US" smtClean="0"/>
              <a:t>27</a:t>
            </a:fld>
            <a:endParaRPr lang="en-US"/>
          </a:p>
        </p:txBody>
      </p:sp>
    </p:spTree>
    <p:extLst>
      <p:ext uri="{BB962C8B-B14F-4D97-AF65-F5344CB8AC3E}">
        <p14:creationId xmlns:p14="http://schemas.microsoft.com/office/powerpoint/2010/main" val="42399995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75E30B-FD30-4EDC-AFE5-70E1D357CA8A}" type="slidenum">
              <a:rPr lang="en-US" smtClean="0"/>
              <a:t>28</a:t>
            </a:fld>
            <a:endParaRPr lang="en-US"/>
          </a:p>
        </p:txBody>
      </p:sp>
    </p:spTree>
    <p:extLst>
      <p:ext uri="{BB962C8B-B14F-4D97-AF65-F5344CB8AC3E}">
        <p14:creationId xmlns:p14="http://schemas.microsoft.com/office/powerpoint/2010/main" val="1248030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14266">
              <a:defRPr/>
            </a:pPr>
            <a:fld id="{EE1C2A7F-A57B-4148-8B3F-73973D3916FE}" type="slidenum">
              <a:rPr lang="en-US">
                <a:solidFill>
                  <a:prstClr val="black"/>
                </a:solidFill>
                <a:latin typeface="Calibri" panose="020F0502020204030204"/>
              </a:rPr>
              <a:pPr defTabSz="914266">
                <a:defRPr/>
              </a:pPr>
              <a:t>29</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2646057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D08166-7CC0-F17A-41D8-1FA103D641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AA963E-2F91-A9E7-A288-83C72B81B0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17AB5E-3633-5479-28CC-2809412DFC3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7EEE72E-182E-B66C-0AED-C415C9705BED}"/>
              </a:ext>
            </a:extLst>
          </p:cNvPr>
          <p:cNvSpPr>
            <a:spLocks noGrp="1"/>
          </p:cNvSpPr>
          <p:nvPr>
            <p:ph type="sldNum" sz="quarter" idx="10"/>
          </p:nvPr>
        </p:nvSpPr>
        <p:spPr/>
        <p:txBody>
          <a:bodyPr/>
          <a:lstStyle/>
          <a:p>
            <a:pPr defTabSz="914266">
              <a:defRPr/>
            </a:pPr>
            <a:fld id="{EE1C2A7F-A57B-4148-8B3F-73973D3916FE}" type="slidenum">
              <a:rPr lang="en-US">
                <a:solidFill>
                  <a:prstClr val="black"/>
                </a:solidFill>
                <a:latin typeface="Calibri" panose="020F0502020204030204"/>
              </a:rPr>
              <a:pPr defTabSz="914266">
                <a:defRPr/>
              </a:pPr>
              <a:t>30</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4634790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75E30B-FD30-4EDC-AFE5-70E1D357CA8A}" type="slidenum">
              <a:rPr lang="en-US" smtClean="0"/>
              <a:t>31</a:t>
            </a:fld>
            <a:endParaRPr lang="en-US"/>
          </a:p>
        </p:txBody>
      </p:sp>
    </p:spTree>
    <p:extLst>
      <p:ext uri="{BB962C8B-B14F-4D97-AF65-F5344CB8AC3E}">
        <p14:creationId xmlns:p14="http://schemas.microsoft.com/office/powerpoint/2010/main" val="15845146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14266">
              <a:defRPr/>
            </a:pPr>
            <a:fld id="{EE1C2A7F-A57B-4148-8B3F-73973D3916FE}" type="slidenum">
              <a:rPr lang="en-US">
                <a:solidFill>
                  <a:prstClr val="black"/>
                </a:solidFill>
                <a:latin typeface="Calibri" panose="020F0502020204030204"/>
              </a:rPr>
              <a:pPr defTabSz="914266">
                <a:defRPr/>
              </a:pPr>
              <a:t>32</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3830259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14266">
              <a:defRPr/>
            </a:pPr>
            <a:fld id="{EE1C2A7F-A57B-4148-8B3F-73973D3916FE}" type="slidenum">
              <a:rPr lang="en-US">
                <a:solidFill>
                  <a:prstClr val="black"/>
                </a:solidFill>
                <a:latin typeface="Calibri" panose="020F0502020204030204"/>
              </a:rPr>
              <a:pPr defTabSz="914266">
                <a:defRPr/>
              </a:pPr>
              <a:t>33</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9633118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14266">
              <a:defRPr/>
            </a:pPr>
            <a:fld id="{EE1C2A7F-A57B-4148-8B3F-73973D3916FE}" type="slidenum">
              <a:rPr lang="en-US">
                <a:solidFill>
                  <a:prstClr val="black"/>
                </a:solidFill>
                <a:latin typeface="Calibri" panose="020F0502020204030204"/>
              </a:rPr>
              <a:pPr defTabSz="914266">
                <a:defRPr/>
              </a:pPr>
              <a:t>34</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0325616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14266">
              <a:defRPr/>
            </a:pPr>
            <a:fld id="{EE1C2A7F-A57B-4148-8B3F-73973D3916FE}" type="slidenum">
              <a:rPr lang="en-US">
                <a:solidFill>
                  <a:prstClr val="black"/>
                </a:solidFill>
                <a:latin typeface="Calibri" panose="020F0502020204030204"/>
              </a:rPr>
              <a:pPr defTabSz="914266">
                <a:defRPr/>
              </a:pPr>
              <a:t>36</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8037911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192854-B32E-3B83-4778-701D85923B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FEADEA-670E-6917-13B4-3092C63F07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CBE33A-54FC-DCCD-395F-EAB2C50D513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25380D1-2E48-1581-0F12-EFD30BD856F7}"/>
              </a:ext>
            </a:extLst>
          </p:cNvPr>
          <p:cNvSpPr>
            <a:spLocks noGrp="1"/>
          </p:cNvSpPr>
          <p:nvPr>
            <p:ph type="sldNum" sz="quarter" idx="10"/>
          </p:nvPr>
        </p:nvSpPr>
        <p:spPr/>
        <p:txBody>
          <a:bodyPr/>
          <a:lstStyle/>
          <a:p>
            <a:pPr defTabSz="914266">
              <a:defRPr/>
            </a:pPr>
            <a:fld id="{EE1C2A7F-A57B-4148-8B3F-73973D3916FE}" type="slidenum">
              <a:rPr lang="en-US">
                <a:solidFill>
                  <a:prstClr val="black"/>
                </a:solidFill>
                <a:latin typeface="Calibri" panose="020F0502020204030204"/>
              </a:rPr>
              <a:pPr defTabSz="914266">
                <a:defRPr/>
              </a:pPr>
              <a:t>3</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41435285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75E30B-FD30-4EDC-AFE5-70E1D357CA8A}" type="slidenum">
              <a:rPr lang="en-US" smtClean="0"/>
              <a:t>49</a:t>
            </a:fld>
            <a:endParaRPr lang="en-US"/>
          </a:p>
        </p:txBody>
      </p:sp>
    </p:spTree>
    <p:extLst>
      <p:ext uri="{BB962C8B-B14F-4D97-AF65-F5344CB8AC3E}">
        <p14:creationId xmlns:p14="http://schemas.microsoft.com/office/powerpoint/2010/main" val="14850319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75E30B-FD30-4EDC-AFE5-70E1D357CA8A}" type="slidenum">
              <a:rPr lang="en-US" smtClean="0"/>
              <a:t>52</a:t>
            </a:fld>
            <a:endParaRPr lang="en-US"/>
          </a:p>
        </p:txBody>
      </p:sp>
    </p:spTree>
    <p:extLst>
      <p:ext uri="{BB962C8B-B14F-4D97-AF65-F5344CB8AC3E}">
        <p14:creationId xmlns:p14="http://schemas.microsoft.com/office/powerpoint/2010/main" val="4801429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75E30B-FD30-4EDC-AFE5-70E1D357CA8A}" type="slidenum">
              <a:rPr lang="en-US" smtClean="0"/>
              <a:t>64</a:t>
            </a:fld>
            <a:endParaRPr lang="en-US"/>
          </a:p>
        </p:txBody>
      </p:sp>
    </p:spTree>
    <p:extLst>
      <p:ext uri="{BB962C8B-B14F-4D97-AF65-F5344CB8AC3E}">
        <p14:creationId xmlns:p14="http://schemas.microsoft.com/office/powerpoint/2010/main" val="37684768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14266">
              <a:defRPr/>
            </a:pPr>
            <a:fld id="{EE1C2A7F-A57B-4148-8B3F-73973D3916FE}" type="slidenum">
              <a:rPr lang="en-US">
                <a:solidFill>
                  <a:prstClr val="black"/>
                </a:solidFill>
                <a:latin typeface="Calibri" panose="020F0502020204030204"/>
              </a:rPr>
              <a:pPr defTabSz="914266">
                <a:defRPr/>
              </a:pPr>
              <a:t>5</a:t>
            </a:fld>
            <a:endParaRPr lang="en-US">
              <a:solidFill>
                <a:prstClr val="black"/>
              </a:solidFill>
              <a:latin typeface="Calibri" panose="020F0502020204030204"/>
            </a:endParaRPr>
          </a:p>
        </p:txBody>
      </p:sp>
    </p:spTree>
    <p:extLst>
      <p:ext uri="{BB962C8B-B14F-4D97-AF65-F5344CB8AC3E}">
        <p14:creationId xmlns:p14="http://schemas.microsoft.com/office/powerpoint/2010/main" val="1550261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14266">
              <a:defRPr/>
            </a:pPr>
            <a:fld id="{EE1C2A7F-A57B-4148-8B3F-73973D3916FE}" type="slidenum">
              <a:rPr lang="en-US">
                <a:solidFill>
                  <a:prstClr val="black"/>
                </a:solidFill>
                <a:latin typeface="Calibri" panose="020F0502020204030204"/>
              </a:rPr>
              <a:pPr defTabSz="914266">
                <a:defRPr/>
              </a:pPr>
              <a:t>6</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2166498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75E30B-FD30-4EDC-AFE5-70E1D357CA8A}" type="slidenum">
              <a:rPr lang="en-US" smtClean="0"/>
              <a:t>7</a:t>
            </a:fld>
            <a:endParaRPr lang="en-US"/>
          </a:p>
        </p:txBody>
      </p:sp>
    </p:spTree>
    <p:extLst>
      <p:ext uri="{BB962C8B-B14F-4D97-AF65-F5344CB8AC3E}">
        <p14:creationId xmlns:p14="http://schemas.microsoft.com/office/powerpoint/2010/main" val="23913124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75E30B-FD30-4EDC-AFE5-70E1D357CA8A}" type="slidenum">
              <a:rPr lang="en-US" smtClean="0"/>
              <a:t>10</a:t>
            </a:fld>
            <a:endParaRPr lang="en-US"/>
          </a:p>
        </p:txBody>
      </p:sp>
    </p:spTree>
    <p:extLst>
      <p:ext uri="{BB962C8B-B14F-4D97-AF65-F5344CB8AC3E}">
        <p14:creationId xmlns:p14="http://schemas.microsoft.com/office/powerpoint/2010/main" val="9425755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75E30B-FD30-4EDC-AFE5-70E1D357CA8A}" type="slidenum">
              <a:rPr lang="en-US" smtClean="0"/>
              <a:t>11</a:t>
            </a:fld>
            <a:endParaRPr lang="en-US"/>
          </a:p>
        </p:txBody>
      </p:sp>
    </p:spTree>
    <p:extLst>
      <p:ext uri="{BB962C8B-B14F-4D97-AF65-F5344CB8AC3E}">
        <p14:creationId xmlns:p14="http://schemas.microsoft.com/office/powerpoint/2010/main" val="14903287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275E30B-FD30-4EDC-AFE5-70E1D357CA8A}" type="slidenum">
              <a:rPr lang="en-US" smtClean="0"/>
              <a:t>12</a:t>
            </a:fld>
            <a:endParaRPr lang="en-US"/>
          </a:p>
        </p:txBody>
      </p:sp>
    </p:spTree>
    <p:extLst>
      <p:ext uri="{BB962C8B-B14F-4D97-AF65-F5344CB8AC3E}">
        <p14:creationId xmlns:p14="http://schemas.microsoft.com/office/powerpoint/2010/main" val="6587189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75E30B-FD30-4EDC-AFE5-70E1D357CA8A}" type="slidenum">
              <a:rPr lang="en-US" smtClean="0"/>
              <a:t>22</a:t>
            </a:fld>
            <a:endParaRPr lang="en-US"/>
          </a:p>
        </p:txBody>
      </p:sp>
    </p:spTree>
    <p:extLst>
      <p:ext uri="{BB962C8B-B14F-4D97-AF65-F5344CB8AC3E}">
        <p14:creationId xmlns:p14="http://schemas.microsoft.com/office/powerpoint/2010/main" val="13278335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fi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839DFD-E1E2-4619-8009-1606B9DC4BE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F9B04B8-9CD2-4EB4-B447-33ED8F168A5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BD29A35-115F-4E01-9A0E-76DC477C58F0}"/>
              </a:ext>
            </a:extLst>
          </p:cNvPr>
          <p:cNvSpPr>
            <a:spLocks noGrp="1"/>
          </p:cNvSpPr>
          <p:nvPr>
            <p:ph type="dt" sz="half" idx="10"/>
          </p:nvPr>
        </p:nvSpPr>
        <p:spPr/>
        <p:txBody>
          <a:bodyPr/>
          <a:lstStyle/>
          <a:p>
            <a:fld id="{665AF1D9-6860-48AE-97BE-B990D1239EC1}" type="datetimeFigureOut">
              <a:rPr lang="en-US" smtClean="0"/>
              <a:t>3/18/2026</a:t>
            </a:fld>
            <a:endParaRPr lang="en-US"/>
          </a:p>
        </p:txBody>
      </p:sp>
      <p:sp>
        <p:nvSpPr>
          <p:cNvPr id="5" name="Footer Placeholder 4">
            <a:extLst>
              <a:ext uri="{FF2B5EF4-FFF2-40B4-BE49-F238E27FC236}">
                <a16:creationId xmlns:a16="http://schemas.microsoft.com/office/drawing/2014/main" id="{E1095211-CA84-4588-A5AF-F23B88B278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75959A-8C2E-426C-8378-A8348B7BE0F1}"/>
              </a:ext>
            </a:extLst>
          </p:cNvPr>
          <p:cNvSpPr>
            <a:spLocks noGrp="1"/>
          </p:cNvSpPr>
          <p:nvPr>
            <p:ph type="sldNum" sz="quarter" idx="12"/>
          </p:nvPr>
        </p:nvSpPr>
        <p:spPr/>
        <p:txBody>
          <a:bodyPr/>
          <a:lstStyle/>
          <a:p>
            <a:fld id="{13700A20-0B83-4BC2-95F4-6C2B58F29A03}" type="slidenum">
              <a:rPr lang="en-US" smtClean="0"/>
              <a:t>‹#›</a:t>
            </a:fld>
            <a:endParaRPr lang="en-US"/>
          </a:p>
        </p:txBody>
      </p:sp>
    </p:spTree>
    <p:extLst>
      <p:ext uri="{BB962C8B-B14F-4D97-AF65-F5344CB8AC3E}">
        <p14:creationId xmlns:p14="http://schemas.microsoft.com/office/powerpoint/2010/main" val="37276584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A28A5-A76F-447E-B1DF-A1A4B859C67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5A085A8-CCFE-43DB-A23B-07A07722353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2860C6-A171-4383-8800-16EBA1E1DE6D}"/>
              </a:ext>
            </a:extLst>
          </p:cNvPr>
          <p:cNvSpPr>
            <a:spLocks noGrp="1"/>
          </p:cNvSpPr>
          <p:nvPr>
            <p:ph type="dt" sz="half" idx="10"/>
          </p:nvPr>
        </p:nvSpPr>
        <p:spPr/>
        <p:txBody>
          <a:bodyPr/>
          <a:lstStyle/>
          <a:p>
            <a:fld id="{665AF1D9-6860-48AE-97BE-B990D1239EC1}" type="datetimeFigureOut">
              <a:rPr lang="en-US" smtClean="0"/>
              <a:t>3/18/2026</a:t>
            </a:fld>
            <a:endParaRPr lang="en-US"/>
          </a:p>
        </p:txBody>
      </p:sp>
      <p:sp>
        <p:nvSpPr>
          <p:cNvPr id="5" name="Footer Placeholder 4">
            <a:extLst>
              <a:ext uri="{FF2B5EF4-FFF2-40B4-BE49-F238E27FC236}">
                <a16:creationId xmlns:a16="http://schemas.microsoft.com/office/drawing/2014/main" id="{170BD0CF-9B13-49F6-8076-DB1E5F1308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744D32-9A4E-4907-BBD2-2F2B21021AA5}"/>
              </a:ext>
            </a:extLst>
          </p:cNvPr>
          <p:cNvSpPr>
            <a:spLocks noGrp="1"/>
          </p:cNvSpPr>
          <p:nvPr>
            <p:ph type="sldNum" sz="quarter" idx="12"/>
          </p:nvPr>
        </p:nvSpPr>
        <p:spPr/>
        <p:txBody>
          <a:bodyPr/>
          <a:lstStyle/>
          <a:p>
            <a:fld id="{13700A20-0B83-4BC2-95F4-6C2B58F29A03}" type="slidenum">
              <a:rPr lang="en-US" smtClean="0"/>
              <a:t>‹#›</a:t>
            </a:fld>
            <a:endParaRPr lang="en-US"/>
          </a:p>
        </p:txBody>
      </p:sp>
    </p:spTree>
    <p:extLst>
      <p:ext uri="{BB962C8B-B14F-4D97-AF65-F5344CB8AC3E}">
        <p14:creationId xmlns:p14="http://schemas.microsoft.com/office/powerpoint/2010/main" val="22586985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6AD63BE-5D49-4CE6-9411-F8400928812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A8A329E-F795-499D-A789-B21BEDA1349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69D9F5-6516-490D-BD6E-C6C2C5575885}"/>
              </a:ext>
            </a:extLst>
          </p:cNvPr>
          <p:cNvSpPr>
            <a:spLocks noGrp="1"/>
          </p:cNvSpPr>
          <p:nvPr>
            <p:ph type="dt" sz="half" idx="10"/>
          </p:nvPr>
        </p:nvSpPr>
        <p:spPr/>
        <p:txBody>
          <a:bodyPr/>
          <a:lstStyle/>
          <a:p>
            <a:fld id="{665AF1D9-6860-48AE-97BE-B990D1239EC1}" type="datetimeFigureOut">
              <a:rPr lang="en-US" smtClean="0"/>
              <a:t>3/18/2026</a:t>
            </a:fld>
            <a:endParaRPr lang="en-US"/>
          </a:p>
        </p:txBody>
      </p:sp>
      <p:sp>
        <p:nvSpPr>
          <p:cNvPr id="5" name="Footer Placeholder 4">
            <a:extLst>
              <a:ext uri="{FF2B5EF4-FFF2-40B4-BE49-F238E27FC236}">
                <a16:creationId xmlns:a16="http://schemas.microsoft.com/office/drawing/2014/main" id="{F1006650-7558-41CD-9FB2-5346A2E35F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35BE73-4C0D-403C-8B2F-0CF789D9CABF}"/>
              </a:ext>
            </a:extLst>
          </p:cNvPr>
          <p:cNvSpPr>
            <a:spLocks noGrp="1"/>
          </p:cNvSpPr>
          <p:nvPr>
            <p:ph type="sldNum" sz="quarter" idx="12"/>
          </p:nvPr>
        </p:nvSpPr>
        <p:spPr/>
        <p:txBody>
          <a:bodyPr/>
          <a:lstStyle/>
          <a:p>
            <a:fld id="{13700A20-0B83-4BC2-95F4-6C2B58F29A03}" type="slidenum">
              <a:rPr lang="en-US" smtClean="0"/>
              <a:t>‹#›</a:t>
            </a:fld>
            <a:endParaRPr lang="en-US"/>
          </a:p>
        </p:txBody>
      </p:sp>
    </p:spTree>
    <p:extLst>
      <p:ext uri="{BB962C8B-B14F-4D97-AF65-F5344CB8AC3E}">
        <p14:creationId xmlns:p14="http://schemas.microsoft.com/office/powerpoint/2010/main" val="5315067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Cover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8482E41-E91E-404E-A9BF-3F5C868CC8B6}"/>
              </a:ext>
            </a:extLst>
          </p:cNvPr>
          <p:cNvSpPr/>
          <p:nvPr userDrawn="1"/>
        </p:nvSpPr>
        <p:spPr>
          <a:xfrm>
            <a:off x="2" y="6331528"/>
            <a:ext cx="12191999" cy="526473"/>
          </a:xfrm>
          <a:prstGeom prst="rect">
            <a:avLst/>
          </a:prstGeom>
          <a:solidFill>
            <a:srgbClr val="BBBC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8" name="Straight Connector 7">
            <a:extLst>
              <a:ext uri="{FF2B5EF4-FFF2-40B4-BE49-F238E27FC236}">
                <a16:creationId xmlns:a16="http://schemas.microsoft.com/office/drawing/2014/main" id="{4BBE302C-DC87-451B-80E3-EC532716A6DF}"/>
              </a:ext>
            </a:extLst>
          </p:cNvPr>
          <p:cNvCxnSpPr>
            <a:cxnSpLocks/>
          </p:cNvCxnSpPr>
          <p:nvPr userDrawn="1"/>
        </p:nvCxnSpPr>
        <p:spPr>
          <a:xfrm>
            <a:off x="0" y="6331527"/>
            <a:ext cx="12192000" cy="0"/>
          </a:xfrm>
          <a:prstGeom prst="line">
            <a:avLst/>
          </a:prstGeom>
          <a:ln w="28575">
            <a:solidFill>
              <a:srgbClr val="005B95"/>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53ABA85-5822-418C-B7C8-A2F147D438CC}"/>
              </a:ext>
            </a:extLst>
          </p:cNvPr>
          <p:cNvCxnSpPr/>
          <p:nvPr userDrawn="1"/>
        </p:nvCxnSpPr>
        <p:spPr>
          <a:xfrm>
            <a:off x="0" y="1104087"/>
            <a:ext cx="12192000" cy="0"/>
          </a:xfrm>
          <a:prstGeom prst="line">
            <a:avLst/>
          </a:prstGeom>
          <a:ln w="28575">
            <a:solidFill>
              <a:srgbClr val="005B95"/>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1746E249-F604-418A-A221-EEDD578105D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384" y="134241"/>
            <a:ext cx="2959426" cy="855228"/>
          </a:xfrm>
          <a:prstGeom prst="rect">
            <a:avLst/>
          </a:prstGeom>
        </p:spPr>
      </p:pic>
      <p:pic>
        <p:nvPicPr>
          <p:cNvPr id="4" name="Picture 3" descr="A large building with parking lot and trees&#10;&#10;Description automatically generated">
            <a:extLst>
              <a:ext uri="{FF2B5EF4-FFF2-40B4-BE49-F238E27FC236}">
                <a16:creationId xmlns:a16="http://schemas.microsoft.com/office/drawing/2014/main" id="{DDAF3561-FE3F-110D-BB68-EFCDFFD101C8}"/>
              </a:ext>
            </a:extLst>
          </p:cNvPr>
          <p:cNvPicPr>
            <a:picLocks noChangeAspect="1"/>
          </p:cNvPicPr>
          <p:nvPr userDrawn="1"/>
        </p:nvPicPr>
        <p:blipFill>
          <a:blip r:embed="rId3">
            <a:extLst>
              <a:ext uri="{28A0092B-C50C-407E-A947-70E740481C1C}">
                <a14:useLocalDpi xmlns:a14="http://schemas.microsoft.com/office/drawing/2010/main" val="0"/>
              </a:ext>
            </a:extLst>
          </a:blip>
          <a:srcRect l="6474" t="30221" r="1720" b="22183"/>
          <a:stretch/>
        </p:blipFill>
        <p:spPr>
          <a:xfrm>
            <a:off x="0" y="1104087"/>
            <a:ext cx="12191999" cy="5227435"/>
          </a:xfrm>
          <a:prstGeom prst="rect">
            <a:avLst/>
          </a:prstGeom>
        </p:spPr>
      </p:pic>
    </p:spTree>
    <p:extLst>
      <p:ext uri="{BB962C8B-B14F-4D97-AF65-F5344CB8AC3E}">
        <p14:creationId xmlns:p14="http://schemas.microsoft.com/office/powerpoint/2010/main" val="22760752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White 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C1723CD-A67C-4C83-AE0A-15C455633B6D}"/>
              </a:ext>
            </a:extLst>
          </p:cNvPr>
          <p:cNvPicPr>
            <a:picLocks/>
          </p:cNvPicPr>
          <p:nvPr userDrawn="1"/>
        </p:nvPicPr>
        <p:blipFill rotWithShape="1">
          <a:blip r:embed="rId2" cstate="print">
            <a:extLst>
              <a:ext uri="{28A0092B-C50C-407E-A947-70E740481C1C}">
                <a14:useLocalDpi xmlns:a14="http://schemas.microsoft.com/office/drawing/2010/main" val="0"/>
              </a:ext>
            </a:extLst>
          </a:blip>
          <a:srcRect t="28085" r="17025"/>
          <a:stretch/>
        </p:blipFill>
        <p:spPr>
          <a:xfrm rot="10800000">
            <a:off x="1" y="1926104"/>
            <a:ext cx="4398264" cy="4931897"/>
          </a:xfrm>
          <a:prstGeom prst="rect">
            <a:avLst/>
          </a:prstGeom>
        </p:spPr>
      </p:pic>
      <p:cxnSp>
        <p:nvCxnSpPr>
          <p:cNvPr id="15" name="Straight Connector 14">
            <a:extLst>
              <a:ext uri="{FF2B5EF4-FFF2-40B4-BE49-F238E27FC236}">
                <a16:creationId xmlns:a16="http://schemas.microsoft.com/office/drawing/2014/main" id="{653ABA85-5822-418C-B7C8-A2F147D438CC}"/>
              </a:ext>
            </a:extLst>
          </p:cNvPr>
          <p:cNvCxnSpPr/>
          <p:nvPr userDrawn="1"/>
        </p:nvCxnSpPr>
        <p:spPr>
          <a:xfrm>
            <a:off x="0" y="1104087"/>
            <a:ext cx="12192000" cy="0"/>
          </a:xfrm>
          <a:prstGeom prst="line">
            <a:avLst/>
          </a:prstGeom>
          <a:ln w="28575">
            <a:solidFill>
              <a:srgbClr val="005B95"/>
            </a:solidFill>
          </a:ln>
        </p:spPr>
        <p:style>
          <a:lnRef idx="1">
            <a:schemeClr val="accent1"/>
          </a:lnRef>
          <a:fillRef idx="0">
            <a:schemeClr val="accent1"/>
          </a:fillRef>
          <a:effectRef idx="0">
            <a:schemeClr val="accent1"/>
          </a:effectRef>
          <a:fontRef idx="minor">
            <a:schemeClr val="tx1"/>
          </a:fontRef>
        </p:style>
      </p:cxnSp>
      <p:sp>
        <p:nvSpPr>
          <p:cNvPr id="6" name="Title 1">
            <a:extLst>
              <a:ext uri="{FF2B5EF4-FFF2-40B4-BE49-F238E27FC236}">
                <a16:creationId xmlns:a16="http://schemas.microsoft.com/office/drawing/2014/main" id="{DA8A08BF-4C97-483C-8A48-2AB5B3253673}"/>
              </a:ext>
            </a:extLst>
          </p:cNvPr>
          <p:cNvSpPr>
            <a:spLocks noGrp="1"/>
          </p:cNvSpPr>
          <p:nvPr>
            <p:ph type="ctrTitle"/>
          </p:nvPr>
        </p:nvSpPr>
        <p:spPr>
          <a:xfrm>
            <a:off x="632897" y="1926103"/>
            <a:ext cx="10926207" cy="2387600"/>
          </a:xfrm>
          <a:prstGeom prst="rect">
            <a:avLst/>
          </a:prstGeom>
        </p:spPr>
        <p:txBody>
          <a:bodyPr anchor="b"/>
          <a:lstStyle>
            <a:lvl1pPr algn="ctr">
              <a:defRPr b="1">
                <a:solidFill>
                  <a:srgbClr val="005B95"/>
                </a:solidFill>
              </a:defRPr>
            </a:lvl1pPr>
          </a:lstStyle>
          <a:p>
            <a:endParaRPr lang="en-US" dirty="0"/>
          </a:p>
        </p:txBody>
      </p:sp>
      <p:sp>
        <p:nvSpPr>
          <p:cNvPr id="7" name="Subtitle 2">
            <a:extLst>
              <a:ext uri="{FF2B5EF4-FFF2-40B4-BE49-F238E27FC236}">
                <a16:creationId xmlns:a16="http://schemas.microsoft.com/office/drawing/2014/main" id="{473CB52C-4846-4BBF-BAEC-90F2546AFF55}"/>
              </a:ext>
            </a:extLst>
          </p:cNvPr>
          <p:cNvSpPr>
            <a:spLocks noGrp="1"/>
          </p:cNvSpPr>
          <p:nvPr>
            <p:ph type="subTitle" idx="1"/>
          </p:nvPr>
        </p:nvSpPr>
        <p:spPr>
          <a:xfrm>
            <a:off x="632897" y="4423250"/>
            <a:ext cx="10926207" cy="1655762"/>
          </a:xfrm>
          <a:prstGeom prst="rect">
            <a:avLst/>
          </a:prstGeom>
        </p:spPr>
        <p:txBody>
          <a:bodyPr/>
          <a:lstStyle>
            <a:lvl1pPr marL="0" indent="0" algn="ctr">
              <a:buNone/>
              <a:defRPr b="0">
                <a:solidFill>
                  <a:schemeClr val="tx1"/>
                </a:solidFill>
              </a:defRPr>
            </a:lvl1pPr>
          </a:lstStyle>
          <a:p>
            <a:endParaRPr lang="en-US" dirty="0"/>
          </a:p>
        </p:txBody>
      </p:sp>
      <p:pic>
        <p:nvPicPr>
          <p:cNvPr id="8" name="Picture 7">
            <a:extLst>
              <a:ext uri="{FF2B5EF4-FFF2-40B4-BE49-F238E27FC236}">
                <a16:creationId xmlns:a16="http://schemas.microsoft.com/office/drawing/2014/main" id="{F7E65290-CFC3-4392-9B65-DA35A47D842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2384" y="134241"/>
            <a:ext cx="2959426" cy="855228"/>
          </a:xfrm>
          <a:prstGeom prst="rect">
            <a:avLst/>
          </a:prstGeom>
        </p:spPr>
      </p:pic>
    </p:spTree>
    <p:extLst>
      <p:ext uri="{BB962C8B-B14F-4D97-AF65-F5344CB8AC3E}">
        <p14:creationId xmlns:p14="http://schemas.microsoft.com/office/powerpoint/2010/main" val="3512829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ext Only">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25625"/>
            <a:ext cx="10515600" cy="4351338"/>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1">
            <a:extLst>
              <a:ext uri="{FF2B5EF4-FFF2-40B4-BE49-F238E27FC236}">
                <a16:creationId xmlns:a16="http://schemas.microsoft.com/office/drawing/2014/main" id="{9206E794-0C43-4115-B5B2-3E0F8CCD1426}"/>
              </a:ext>
            </a:extLst>
          </p:cNvPr>
          <p:cNvSpPr>
            <a:spLocks noGrp="1"/>
          </p:cNvSpPr>
          <p:nvPr>
            <p:ph type="title" hasCustomPrompt="1"/>
          </p:nvPr>
        </p:nvSpPr>
        <p:spPr>
          <a:xfrm>
            <a:off x="6583680" y="164592"/>
            <a:ext cx="5477256" cy="804672"/>
          </a:xfrm>
          <a:prstGeom prst="rect">
            <a:avLst/>
          </a:prstGeom>
        </p:spPr>
        <p:txBody>
          <a:bodyPr anchor="b"/>
          <a:lstStyle>
            <a:lvl1pPr algn="r">
              <a:defRPr sz="2800" b="1">
                <a:solidFill>
                  <a:srgbClr val="005B95"/>
                </a:solidFill>
                <a:latin typeface="Arial" panose="020B0604020202020204" pitchFamily="34" charset="0"/>
                <a:cs typeface="Arial" panose="020B0604020202020204" pitchFamily="34" charset="0"/>
              </a:defRPr>
            </a:lvl1pPr>
          </a:lstStyle>
          <a:p>
            <a:r>
              <a:rPr lang="en-US" dirty="0"/>
              <a:t>Title</a:t>
            </a:r>
          </a:p>
        </p:txBody>
      </p:sp>
    </p:spTree>
    <p:extLst>
      <p:ext uri="{BB962C8B-B14F-4D97-AF65-F5344CB8AC3E}">
        <p14:creationId xmlns:p14="http://schemas.microsoft.com/office/powerpoint/2010/main" val="30416847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Blue Title Slide">
    <p:bg>
      <p:bgPr>
        <a:solidFill>
          <a:srgbClr val="005B95"/>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FD942F9-3CCF-4324-809A-98099A007542}"/>
              </a:ext>
            </a:extLst>
          </p:cNvPr>
          <p:cNvPicPr>
            <a:picLocks/>
          </p:cNvPicPr>
          <p:nvPr userDrawn="1"/>
        </p:nvPicPr>
        <p:blipFill rotWithShape="1">
          <a:blip r:embed="rId2" cstate="print">
            <a:extLst>
              <a:ext uri="{28A0092B-C50C-407E-A947-70E740481C1C}">
                <a14:useLocalDpi xmlns:a14="http://schemas.microsoft.com/office/drawing/2010/main" val="0"/>
              </a:ext>
            </a:extLst>
          </a:blip>
          <a:srcRect t="28085" r="20395"/>
          <a:stretch/>
        </p:blipFill>
        <p:spPr>
          <a:xfrm rot="10800000">
            <a:off x="0" y="1926103"/>
            <a:ext cx="4224528" cy="4931897"/>
          </a:xfrm>
          <a:prstGeom prst="rect">
            <a:avLst/>
          </a:prstGeom>
        </p:spPr>
      </p:pic>
      <p:sp>
        <p:nvSpPr>
          <p:cNvPr id="3" name="Title 1">
            <a:extLst>
              <a:ext uri="{FF2B5EF4-FFF2-40B4-BE49-F238E27FC236}">
                <a16:creationId xmlns:a16="http://schemas.microsoft.com/office/drawing/2014/main" id="{A670EDF1-2631-4EF1-AF2D-B59A9B64B98F}"/>
              </a:ext>
            </a:extLst>
          </p:cNvPr>
          <p:cNvSpPr>
            <a:spLocks noGrp="1"/>
          </p:cNvSpPr>
          <p:nvPr>
            <p:ph type="ctrTitle"/>
          </p:nvPr>
        </p:nvSpPr>
        <p:spPr>
          <a:xfrm>
            <a:off x="632897" y="1926103"/>
            <a:ext cx="10926207" cy="2387600"/>
          </a:xfrm>
          <a:prstGeom prst="rect">
            <a:avLst/>
          </a:prstGeom>
        </p:spPr>
        <p:txBody>
          <a:bodyPr anchor="b"/>
          <a:lstStyle>
            <a:lvl1pPr algn="ctr">
              <a:defRPr b="1">
                <a:solidFill>
                  <a:schemeClr val="bg1"/>
                </a:solidFill>
              </a:defRPr>
            </a:lvl1pPr>
          </a:lstStyle>
          <a:p>
            <a:endParaRPr lang="en-US" dirty="0"/>
          </a:p>
        </p:txBody>
      </p:sp>
      <p:sp>
        <p:nvSpPr>
          <p:cNvPr id="4" name="Subtitle 2">
            <a:extLst>
              <a:ext uri="{FF2B5EF4-FFF2-40B4-BE49-F238E27FC236}">
                <a16:creationId xmlns:a16="http://schemas.microsoft.com/office/drawing/2014/main" id="{A307F69F-0C76-48E2-90F3-455E14C056C7}"/>
              </a:ext>
            </a:extLst>
          </p:cNvPr>
          <p:cNvSpPr>
            <a:spLocks noGrp="1"/>
          </p:cNvSpPr>
          <p:nvPr>
            <p:ph type="subTitle" idx="1"/>
          </p:nvPr>
        </p:nvSpPr>
        <p:spPr>
          <a:xfrm>
            <a:off x="632897" y="4423250"/>
            <a:ext cx="10926207" cy="1655762"/>
          </a:xfrm>
          <a:prstGeom prst="rect">
            <a:avLst/>
          </a:prstGeom>
        </p:spPr>
        <p:txBody>
          <a:bodyPr/>
          <a:lstStyle>
            <a:lvl1pPr marL="0" indent="0" algn="ctr">
              <a:buNone/>
              <a:defRPr b="0">
                <a:solidFill>
                  <a:schemeClr val="bg1"/>
                </a:solidFill>
              </a:defRPr>
            </a:lvl1pPr>
          </a:lstStyle>
          <a:p>
            <a:endParaRPr lang="en-US" dirty="0"/>
          </a:p>
        </p:txBody>
      </p:sp>
      <p:pic>
        <p:nvPicPr>
          <p:cNvPr id="5" name="Picture 4">
            <a:extLst>
              <a:ext uri="{FF2B5EF4-FFF2-40B4-BE49-F238E27FC236}">
                <a16:creationId xmlns:a16="http://schemas.microsoft.com/office/drawing/2014/main" id="{84D01A37-84A8-48DB-AD67-C0072054532D}"/>
              </a:ext>
            </a:extLst>
          </p:cNvPr>
          <p:cNvPicPr>
            <a:picLocks/>
          </p:cNvPicPr>
          <p:nvPr userDrawn="1"/>
        </p:nvPicPr>
        <p:blipFill>
          <a:blip r:embed="rId3">
            <a:extLst>
              <a:ext uri="{28A0092B-C50C-407E-A947-70E740481C1C}">
                <a14:useLocalDpi xmlns:a14="http://schemas.microsoft.com/office/drawing/2010/main" val="0"/>
              </a:ext>
            </a:extLst>
          </a:blip>
          <a:stretch>
            <a:fillRect/>
          </a:stretch>
        </p:blipFill>
        <p:spPr>
          <a:xfrm>
            <a:off x="121920" y="137160"/>
            <a:ext cx="2962656" cy="851634"/>
          </a:xfrm>
          <a:prstGeom prst="rect">
            <a:avLst/>
          </a:prstGeom>
        </p:spPr>
      </p:pic>
      <p:cxnSp>
        <p:nvCxnSpPr>
          <p:cNvPr id="12" name="Straight Connector 11">
            <a:extLst>
              <a:ext uri="{FF2B5EF4-FFF2-40B4-BE49-F238E27FC236}">
                <a16:creationId xmlns:a16="http://schemas.microsoft.com/office/drawing/2014/main" id="{E08718B2-BB9F-4282-923B-AD82081EF6F6}"/>
              </a:ext>
            </a:extLst>
          </p:cNvPr>
          <p:cNvCxnSpPr/>
          <p:nvPr userDrawn="1"/>
        </p:nvCxnSpPr>
        <p:spPr>
          <a:xfrm>
            <a:off x="0" y="1104087"/>
            <a:ext cx="12192000" cy="0"/>
          </a:xfrm>
          <a:prstGeom prst="line">
            <a:avLst/>
          </a:prstGeom>
          <a:ln w="285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54486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ext Left | Picture Righ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9"/>
          <p:cNvSpPr>
            <a:spLocks noGrp="1"/>
          </p:cNvSpPr>
          <p:nvPr>
            <p:ph type="pic" sz="quarter" idx="13"/>
          </p:nvPr>
        </p:nvSpPr>
        <p:spPr>
          <a:xfrm>
            <a:off x="6280151" y="1825625"/>
            <a:ext cx="5202767" cy="4351338"/>
          </a:xfrm>
          <a:prstGeom prst="rect">
            <a:avLst/>
          </a:prstGeom>
        </p:spPr>
        <p:txBody>
          <a:bodyPr/>
          <a:lstStyle/>
          <a:p>
            <a:r>
              <a:rPr lang="en-US"/>
              <a:t>Click icon to add picture</a:t>
            </a:r>
          </a:p>
        </p:txBody>
      </p:sp>
      <p:sp>
        <p:nvSpPr>
          <p:cNvPr id="11" name="Title 1"/>
          <p:cNvSpPr>
            <a:spLocks noGrp="1"/>
          </p:cNvSpPr>
          <p:nvPr>
            <p:ph type="title" hasCustomPrompt="1"/>
          </p:nvPr>
        </p:nvSpPr>
        <p:spPr>
          <a:xfrm>
            <a:off x="6583680" y="164592"/>
            <a:ext cx="5477256" cy="804672"/>
          </a:xfrm>
          <a:prstGeom prst="rect">
            <a:avLst/>
          </a:prstGeom>
        </p:spPr>
        <p:txBody>
          <a:bodyPr anchor="b"/>
          <a:lstStyle>
            <a:lvl1pPr algn="r">
              <a:defRPr sz="2800" b="1">
                <a:solidFill>
                  <a:srgbClr val="005B95"/>
                </a:solidFill>
                <a:latin typeface="Arial" panose="020B0604020202020204" pitchFamily="34" charset="0"/>
                <a:cs typeface="Arial" panose="020B0604020202020204" pitchFamily="34" charset="0"/>
              </a:defRPr>
            </a:lvl1pPr>
          </a:lstStyle>
          <a:p>
            <a:r>
              <a:rPr lang="en-US" dirty="0"/>
              <a:t>Title</a:t>
            </a:r>
          </a:p>
        </p:txBody>
      </p:sp>
    </p:spTree>
    <p:extLst>
      <p:ext uri="{BB962C8B-B14F-4D97-AF65-F5344CB8AC3E}">
        <p14:creationId xmlns:p14="http://schemas.microsoft.com/office/powerpoint/2010/main" val="38537527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Picture Left | Text Righ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05961" y="1825625"/>
            <a:ext cx="5181600" cy="4351338"/>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9"/>
          <p:cNvSpPr>
            <a:spLocks noGrp="1"/>
          </p:cNvSpPr>
          <p:nvPr>
            <p:ph type="pic" sz="quarter" idx="13"/>
          </p:nvPr>
        </p:nvSpPr>
        <p:spPr>
          <a:xfrm>
            <a:off x="832333" y="1825625"/>
            <a:ext cx="5202767" cy="4351338"/>
          </a:xfrm>
          <a:prstGeom prst="rect">
            <a:avLst/>
          </a:prstGeom>
        </p:spPr>
        <p:txBody>
          <a:bodyPr/>
          <a:lstStyle/>
          <a:p>
            <a:r>
              <a:rPr lang="en-US"/>
              <a:t>Click icon to add picture</a:t>
            </a:r>
          </a:p>
        </p:txBody>
      </p:sp>
      <p:sp>
        <p:nvSpPr>
          <p:cNvPr id="5" name="Title 1">
            <a:extLst>
              <a:ext uri="{FF2B5EF4-FFF2-40B4-BE49-F238E27FC236}">
                <a16:creationId xmlns:a16="http://schemas.microsoft.com/office/drawing/2014/main" id="{68A69700-B718-4D33-B17A-31C69BDBAFF4}"/>
              </a:ext>
            </a:extLst>
          </p:cNvPr>
          <p:cNvSpPr>
            <a:spLocks noGrp="1"/>
          </p:cNvSpPr>
          <p:nvPr>
            <p:ph type="title" hasCustomPrompt="1"/>
          </p:nvPr>
        </p:nvSpPr>
        <p:spPr>
          <a:xfrm>
            <a:off x="6583680" y="164592"/>
            <a:ext cx="5477256" cy="804672"/>
          </a:xfrm>
          <a:prstGeom prst="rect">
            <a:avLst/>
          </a:prstGeom>
        </p:spPr>
        <p:txBody>
          <a:bodyPr anchor="b"/>
          <a:lstStyle>
            <a:lvl1pPr algn="r">
              <a:defRPr sz="2800" b="1">
                <a:solidFill>
                  <a:srgbClr val="005B95"/>
                </a:solidFill>
                <a:latin typeface="Arial" panose="020B0604020202020204" pitchFamily="34" charset="0"/>
                <a:cs typeface="Arial" panose="020B0604020202020204" pitchFamily="34" charset="0"/>
              </a:defRPr>
            </a:lvl1pPr>
          </a:lstStyle>
          <a:p>
            <a:r>
              <a:rPr lang="en-US" dirty="0"/>
              <a:t>Title</a:t>
            </a:r>
          </a:p>
        </p:txBody>
      </p:sp>
    </p:spTree>
    <p:extLst>
      <p:ext uri="{BB962C8B-B14F-4D97-AF65-F5344CB8AC3E}">
        <p14:creationId xmlns:p14="http://schemas.microsoft.com/office/powerpoint/2010/main" val="21558792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Left | 2 Picture Righ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9"/>
          <p:cNvSpPr>
            <a:spLocks noGrp="1"/>
          </p:cNvSpPr>
          <p:nvPr>
            <p:ph type="pic" sz="quarter" idx="13"/>
          </p:nvPr>
        </p:nvSpPr>
        <p:spPr>
          <a:xfrm>
            <a:off x="6280151" y="1825625"/>
            <a:ext cx="5202767" cy="2039408"/>
          </a:xfrm>
          <a:prstGeom prst="rect">
            <a:avLst/>
          </a:prstGeom>
        </p:spPr>
        <p:txBody>
          <a:bodyPr/>
          <a:lstStyle/>
          <a:p>
            <a:r>
              <a:rPr lang="en-US"/>
              <a:t>Click icon to add picture</a:t>
            </a:r>
            <a:endParaRPr lang="en-US" dirty="0"/>
          </a:p>
        </p:txBody>
      </p:sp>
      <p:sp>
        <p:nvSpPr>
          <p:cNvPr id="5" name="Picture Placeholder 9"/>
          <p:cNvSpPr>
            <a:spLocks noGrp="1"/>
          </p:cNvSpPr>
          <p:nvPr>
            <p:ph type="pic" sz="quarter" idx="14"/>
          </p:nvPr>
        </p:nvSpPr>
        <p:spPr>
          <a:xfrm>
            <a:off x="6280150" y="4137555"/>
            <a:ext cx="5202767" cy="2039408"/>
          </a:xfrm>
          <a:prstGeom prst="rect">
            <a:avLst/>
          </a:prstGeom>
        </p:spPr>
        <p:txBody>
          <a:bodyPr/>
          <a:lstStyle/>
          <a:p>
            <a:r>
              <a:rPr lang="en-US"/>
              <a:t>Click icon to add picture</a:t>
            </a:r>
            <a:endParaRPr lang="en-US" dirty="0"/>
          </a:p>
        </p:txBody>
      </p:sp>
      <p:sp>
        <p:nvSpPr>
          <p:cNvPr id="6" name="Title 1">
            <a:extLst>
              <a:ext uri="{FF2B5EF4-FFF2-40B4-BE49-F238E27FC236}">
                <a16:creationId xmlns:a16="http://schemas.microsoft.com/office/drawing/2014/main" id="{3ADA7A8D-3233-4835-90EB-8A629B69A2C5}"/>
              </a:ext>
            </a:extLst>
          </p:cNvPr>
          <p:cNvSpPr>
            <a:spLocks noGrp="1"/>
          </p:cNvSpPr>
          <p:nvPr>
            <p:ph type="title" hasCustomPrompt="1"/>
          </p:nvPr>
        </p:nvSpPr>
        <p:spPr>
          <a:xfrm>
            <a:off x="6583680" y="164592"/>
            <a:ext cx="5477256" cy="804672"/>
          </a:xfrm>
          <a:prstGeom prst="rect">
            <a:avLst/>
          </a:prstGeom>
        </p:spPr>
        <p:txBody>
          <a:bodyPr anchor="b"/>
          <a:lstStyle>
            <a:lvl1pPr algn="r">
              <a:defRPr sz="2800" b="1">
                <a:solidFill>
                  <a:srgbClr val="005B95"/>
                </a:solidFill>
                <a:latin typeface="Arial" panose="020B0604020202020204" pitchFamily="34" charset="0"/>
                <a:cs typeface="Arial" panose="020B0604020202020204" pitchFamily="34" charset="0"/>
              </a:defRPr>
            </a:lvl1pPr>
          </a:lstStyle>
          <a:p>
            <a:r>
              <a:rPr lang="en-US" dirty="0"/>
              <a:t>Title</a:t>
            </a:r>
          </a:p>
        </p:txBody>
      </p:sp>
    </p:spTree>
    <p:extLst>
      <p:ext uri="{BB962C8B-B14F-4D97-AF65-F5344CB8AC3E}">
        <p14:creationId xmlns:p14="http://schemas.microsoft.com/office/powerpoint/2010/main" val="3836551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 Picture Left | Text Righ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05961" y="1825625"/>
            <a:ext cx="5181600" cy="4351338"/>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9"/>
          <p:cNvSpPr>
            <a:spLocks noGrp="1"/>
          </p:cNvSpPr>
          <p:nvPr>
            <p:ph type="pic" sz="quarter" idx="13"/>
          </p:nvPr>
        </p:nvSpPr>
        <p:spPr>
          <a:xfrm>
            <a:off x="832333" y="1825625"/>
            <a:ext cx="5202767" cy="2081742"/>
          </a:xfrm>
          <a:prstGeom prst="rect">
            <a:avLst/>
          </a:prstGeom>
        </p:spPr>
        <p:txBody>
          <a:bodyPr/>
          <a:lstStyle/>
          <a:p>
            <a:r>
              <a:rPr lang="en-US"/>
              <a:t>Click icon to add picture</a:t>
            </a:r>
          </a:p>
        </p:txBody>
      </p:sp>
      <p:sp>
        <p:nvSpPr>
          <p:cNvPr id="6" name="Picture Placeholder 9"/>
          <p:cNvSpPr>
            <a:spLocks noGrp="1"/>
          </p:cNvSpPr>
          <p:nvPr>
            <p:ph type="pic" sz="quarter" idx="14"/>
          </p:nvPr>
        </p:nvSpPr>
        <p:spPr>
          <a:xfrm>
            <a:off x="832333" y="4095221"/>
            <a:ext cx="5202767" cy="2081742"/>
          </a:xfrm>
          <a:prstGeom prst="rect">
            <a:avLst/>
          </a:prstGeom>
        </p:spPr>
        <p:txBody>
          <a:bodyPr/>
          <a:lstStyle/>
          <a:p>
            <a:r>
              <a:rPr lang="en-US"/>
              <a:t>Click icon to add picture</a:t>
            </a:r>
          </a:p>
        </p:txBody>
      </p:sp>
      <p:sp>
        <p:nvSpPr>
          <p:cNvPr id="7" name="Title 1">
            <a:extLst>
              <a:ext uri="{FF2B5EF4-FFF2-40B4-BE49-F238E27FC236}">
                <a16:creationId xmlns:a16="http://schemas.microsoft.com/office/drawing/2014/main" id="{FF921C7B-FCA3-47B9-9298-C7163ABDD60A}"/>
              </a:ext>
            </a:extLst>
          </p:cNvPr>
          <p:cNvSpPr>
            <a:spLocks noGrp="1"/>
          </p:cNvSpPr>
          <p:nvPr>
            <p:ph type="title" hasCustomPrompt="1"/>
          </p:nvPr>
        </p:nvSpPr>
        <p:spPr>
          <a:xfrm>
            <a:off x="6583680" y="164592"/>
            <a:ext cx="5477256" cy="804672"/>
          </a:xfrm>
          <a:prstGeom prst="rect">
            <a:avLst/>
          </a:prstGeom>
        </p:spPr>
        <p:txBody>
          <a:bodyPr anchor="b"/>
          <a:lstStyle>
            <a:lvl1pPr algn="r">
              <a:defRPr sz="2800" b="1">
                <a:solidFill>
                  <a:srgbClr val="005B95"/>
                </a:solidFill>
                <a:latin typeface="Arial" panose="020B0604020202020204" pitchFamily="34" charset="0"/>
                <a:cs typeface="Arial" panose="020B0604020202020204" pitchFamily="34" charset="0"/>
              </a:defRPr>
            </a:lvl1pPr>
          </a:lstStyle>
          <a:p>
            <a:r>
              <a:rPr lang="en-US" dirty="0"/>
              <a:t>Title</a:t>
            </a:r>
          </a:p>
        </p:txBody>
      </p:sp>
    </p:spTree>
    <p:extLst>
      <p:ext uri="{BB962C8B-B14F-4D97-AF65-F5344CB8AC3E}">
        <p14:creationId xmlns:p14="http://schemas.microsoft.com/office/powerpoint/2010/main" val="420101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62672B-5B48-4297-980E-B70114AF23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4682CC5-6DC6-45E7-A7C3-7EB48DFA799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D0477A-6AF0-4D36-9776-73FDFE5B8493}"/>
              </a:ext>
            </a:extLst>
          </p:cNvPr>
          <p:cNvSpPr>
            <a:spLocks noGrp="1"/>
          </p:cNvSpPr>
          <p:nvPr>
            <p:ph type="dt" sz="half" idx="10"/>
          </p:nvPr>
        </p:nvSpPr>
        <p:spPr/>
        <p:txBody>
          <a:bodyPr/>
          <a:lstStyle/>
          <a:p>
            <a:fld id="{665AF1D9-6860-48AE-97BE-B990D1239EC1}" type="datetimeFigureOut">
              <a:rPr lang="en-US" smtClean="0"/>
              <a:t>3/18/2026</a:t>
            </a:fld>
            <a:endParaRPr lang="en-US"/>
          </a:p>
        </p:txBody>
      </p:sp>
      <p:sp>
        <p:nvSpPr>
          <p:cNvPr id="5" name="Footer Placeholder 4">
            <a:extLst>
              <a:ext uri="{FF2B5EF4-FFF2-40B4-BE49-F238E27FC236}">
                <a16:creationId xmlns:a16="http://schemas.microsoft.com/office/drawing/2014/main" id="{9BEBDEE3-D6F6-446A-BB5C-14E94B35A3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FDA071-A7F8-46FD-91B9-1AC330B5C39F}"/>
              </a:ext>
            </a:extLst>
          </p:cNvPr>
          <p:cNvSpPr>
            <a:spLocks noGrp="1"/>
          </p:cNvSpPr>
          <p:nvPr>
            <p:ph type="sldNum" sz="quarter" idx="12"/>
          </p:nvPr>
        </p:nvSpPr>
        <p:spPr/>
        <p:txBody>
          <a:bodyPr/>
          <a:lstStyle/>
          <a:p>
            <a:fld id="{13700A20-0B83-4BC2-95F4-6C2B58F29A03}" type="slidenum">
              <a:rPr lang="en-US" smtClean="0"/>
              <a:t>‹#›</a:t>
            </a:fld>
            <a:endParaRPr lang="en-US"/>
          </a:p>
        </p:txBody>
      </p:sp>
    </p:spTree>
    <p:extLst>
      <p:ext uri="{BB962C8B-B14F-4D97-AF65-F5344CB8AC3E}">
        <p14:creationId xmlns:p14="http://schemas.microsoft.com/office/powerpoint/2010/main" val="34009637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AC0CB-34ED-4761-BDBA-02D92B174F2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A333B51-9B73-4900-8AB4-914A5D891F7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F0203374-561B-445A-9C2E-984B24C3DAE4}"/>
              </a:ext>
            </a:extLst>
          </p:cNvPr>
          <p:cNvSpPr>
            <a:spLocks noGrp="1"/>
          </p:cNvSpPr>
          <p:nvPr>
            <p:ph type="dt" sz="half" idx="10"/>
          </p:nvPr>
        </p:nvSpPr>
        <p:spPr/>
        <p:txBody>
          <a:bodyPr/>
          <a:lstStyle/>
          <a:p>
            <a:fld id="{665AF1D9-6860-48AE-97BE-B990D1239EC1}" type="datetimeFigureOut">
              <a:rPr lang="en-US" smtClean="0"/>
              <a:t>3/18/2026</a:t>
            </a:fld>
            <a:endParaRPr lang="en-US"/>
          </a:p>
        </p:txBody>
      </p:sp>
      <p:sp>
        <p:nvSpPr>
          <p:cNvPr id="5" name="Footer Placeholder 4">
            <a:extLst>
              <a:ext uri="{FF2B5EF4-FFF2-40B4-BE49-F238E27FC236}">
                <a16:creationId xmlns:a16="http://schemas.microsoft.com/office/drawing/2014/main" id="{0E845318-7A72-4492-926D-724C616F87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DD453D-EE83-4475-BADB-37974C4A8D70}"/>
              </a:ext>
            </a:extLst>
          </p:cNvPr>
          <p:cNvSpPr>
            <a:spLocks noGrp="1"/>
          </p:cNvSpPr>
          <p:nvPr>
            <p:ph type="sldNum" sz="quarter" idx="12"/>
          </p:nvPr>
        </p:nvSpPr>
        <p:spPr/>
        <p:txBody>
          <a:bodyPr/>
          <a:lstStyle/>
          <a:p>
            <a:fld id="{13700A20-0B83-4BC2-95F4-6C2B58F29A03}" type="slidenum">
              <a:rPr lang="en-US" smtClean="0"/>
              <a:t>‹#›</a:t>
            </a:fld>
            <a:endParaRPr lang="en-US"/>
          </a:p>
        </p:txBody>
      </p:sp>
    </p:spTree>
    <p:extLst>
      <p:ext uri="{BB962C8B-B14F-4D97-AF65-F5344CB8AC3E}">
        <p14:creationId xmlns:p14="http://schemas.microsoft.com/office/powerpoint/2010/main" val="9561185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6A033-C953-4D9C-997C-AB1243B0FF9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A08E3E4-87A1-44AA-92EF-CC32F81460FE}"/>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F7705BE-D981-47FD-9F93-A23D024AE518}"/>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09D413E-7639-4DC7-9431-B231427AB75E}"/>
              </a:ext>
            </a:extLst>
          </p:cNvPr>
          <p:cNvSpPr>
            <a:spLocks noGrp="1"/>
          </p:cNvSpPr>
          <p:nvPr>
            <p:ph type="dt" sz="half" idx="10"/>
          </p:nvPr>
        </p:nvSpPr>
        <p:spPr/>
        <p:txBody>
          <a:bodyPr/>
          <a:lstStyle/>
          <a:p>
            <a:fld id="{665AF1D9-6860-48AE-97BE-B990D1239EC1}" type="datetimeFigureOut">
              <a:rPr lang="en-US" smtClean="0"/>
              <a:t>3/18/2026</a:t>
            </a:fld>
            <a:endParaRPr lang="en-US"/>
          </a:p>
        </p:txBody>
      </p:sp>
      <p:sp>
        <p:nvSpPr>
          <p:cNvPr id="6" name="Footer Placeholder 5">
            <a:extLst>
              <a:ext uri="{FF2B5EF4-FFF2-40B4-BE49-F238E27FC236}">
                <a16:creationId xmlns:a16="http://schemas.microsoft.com/office/drawing/2014/main" id="{CDBC8B3D-7B63-441A-B98B-8E6869ED68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C6B0C2B-37B4-4A36-A14F-17A603B555B1}"/>
              </a:ext>
            </a:extLst>
          </p:cNvPr>
          <p:cNvSpPr>
            <a:spLocks noGrp="1"/>
          </p:cNvSpPr>
          <p:nvPr>
            <p:ph type="sldNum" sz="quarter" idx="12"/>
          </p:nvPr>
        </p:nvSpPr>
        <p:spPr/>
        <p:txBody>
          <a:bodyPr/>
          <a:lstStyle/>
          <a:p>
            <a:fld id="{13700A20-0B83-4BC2-95F4-6C2B58F29A03}" type="slidenum">
              <a:rPr lang="en-US" smtClean="0"/>
              <a:t>‹#›</a:t>
            </a:fld>
            <a:endParaRPr lang="en-US"/>
          </a:p>
        </p:txBody>
      </p:sp>
    </p:spTree>
    <p:extLst>
      <p:ext uri="{BB962C8B-B14F-4D97-AF65-F5344CB8AC3E}">
        <p14:creationId xmlns:p14="http://schemas.microsoft.com/office/powerpoint/2010/main" val="22401637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77338-FED0-4288-A831-BE237701D46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AF9BF62-340C-48A8-BB40-A92F97C9526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A890FDC-75AF-4F26-B37E-9231E2DCA18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F4BFD0D-DA4A-490D-BCFA-DCBDFFC6F66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DA37A54A-470E-41C7-BF0A-2FF4EE18FED3}"/>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1E6E9D8-7D2E-48DF-A406-B231279D498D}"/>
              </a:ext>
            </a:extLst>
          </p:cNvPr>
          <p:cNvSpPr>
            <a:spLocks noGrp="1"/>
          </p:cNvSpPr>
          <p:nvPr>
            <p:ph type="dt" sz="half" idx="10"/>
          </p:nvPr>
        </p:nvSpPr>
        <p:spPr/>
        <p:txBody>
          <a:bodyPr/>
          <a:lstStyle/>
          <a:p>
            <a:fld id="{665AF1D9-6860-48AE-97BE-B990D1239EC1}" type="datetimeFigureOut">
              <a:rPr lang="en-US" smtClean="0"/>
              <a:t>3/18/2026</a:t>
            </a:fld>
            <a:endParaRPr lang="en-US"/>
          </a:p>
        </p:txBody>
      </p:sp>
      <p:sp>
        <p:nvSpPr>
          <p:cNvPr id="8" name="Footer Placeholder 7">
            <a:extLst>
              <a:ext uri="{FF2B5EF4-FFF2-40B4-BE49-F238E27FC236}">
                <a16:creationId xmlns:a16="http://schemas.microsoft.com/office/drawing/2014/main" id="{C703B802-B4C1-4A23-BCC4-B042D6C4718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2C33777-7B03-4E23-842C-33098233C984}"/>
              </a:ext>
            </a:extLst>
          </p:cNvPr>
          <p:cNvSpPr>
            <a:spLocks noGrp="1"/>
          </p:cNvSpPr>
          <p:nvPr>
            <p:ph type="sldNum" sz="quarter" idx="12"/>
          </p:nvPr>
        </p:nvSpPr>
        <p:spPr/>
        <p:txBody>
          <a:bodyPr/>
          <a:lstStyle/>
          <a:p>
            <a:fld id="{13700A20-0B83-4BC2-95F4-6C2B58F29A03}" type="slidenum">
              <a:rPr lang="en-US" smtClean="0"/>
              <a:t>‹#›</a:t>
            </a:fld>
            <a:endParaRPr lang="en-US"/>
          </a:p>
        </p:txBody>
      </p:sp>
    </p:spTree>
    <p:extLst>
      <p:ext uri="{BB962C8B-B14F-4D97-AF65-F5344CB8AC3E}">
        <p14:creationId xmlns:p14="http://schemas.microsoft.com/office/powerpoint/2010/main" val="31794539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7CEA01-3A06-4AEA-B0CA-D3C42C222FF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0FBED42-F223-4841-B1B8-3180387946A3}"/>
              </a:ext>
            </a:extLst>
          </p:cNvPr>
          <p:cNvSpPr>
            <a:spLocks noGrp="1"/>
          </p:cNvSpPr>
          <p:nvPr>
            <p:ph type="dt" sz="half" idx="10"/>
          </p:nvPr>
        </p:nvSpPr>
        <p:spPr/>
        <p:txBody>
          <a:bodyPr/>
          <a:lstStyle/>
          <a:p>
            <a:fld id="{665AF1D9-6860-48AE-97BE-B990D1239EC1}" type="datetimeFigureOut">
              <a:rPr lang="en-US" smtClean="0"/>
              <a:t>3/18/2026</a:t>
            </a:fld>
            <a:endParaRPr lang="en-US"/>
          </a:p>
        </p:txBody>
      </p:sp>
      <p:sp>
        <p:nvSpPr>
          <p:cNvPr id="4" name="Footer Placeholder 3">
            <a:extLst>
              <a:ext uri="{FF2B5EF4-FFF2-40B4-BE49-F238E27FC236}">
                <a16:creationId xmlns:a16="http://schemas.microsoft.com/office/drawing/2014/main" id="{0696B431-87BE-4A6C-B058-A306FD21301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74C28FB-61B1-4298-A93F-A512513BBB57}"/>
              </a:ext>
            </a:extLst>
          </p:cNvPr>
          <p:cNvSpPr>
            <a:spLocks noGrp="1"/>
          </p:cNvSpPr>
          <p:nvPr>
            <p:ph type="sldNum" sz="quarter" idx="12"/>
          </p:nvPr>
        </p:nvSpPr>
        <p:spPr/>
        <p:txBody>
          <a:bodyPr/>
          <a:lstStyle/>
          <a:p>
            <a:fld id="{13700A20-0B83-4BC2-95F4-6C2B58F29A03}" type="slidenum">
              <a:rPr lang="en-US" smtClean="0"/>
              <a:t>‹#›</a:t>
            </a:fld>
            <a:endParaRPr lang="en-US"/>
          </a:p>
        </p:txBody>
      </p:sp>
    </p:spTree>
    <p:extLst>
      <p:ext uri="{BB962C8B-B14F-4D97-AF65-F5344CB8AC3E}">
        <p14:creationId xmlns:p14="http://schemas.microsoft.com/office/powerpoint/2010/main" val="29927687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55CCF02-A4FF-4604-A3AB-8C24E127272B}"/>
              </a:ext>
            </a:extLst>
          </p:cNvPr>
          <p:cNvSpPr>
            <a:spLocks noGrp="1"/>
          </p:cNvSpPr>
          <p:nvPr>
            <p:ph type="dt" sz="half" idx="10"/>
          </p:nvPr>
        </p:nvSpPr>
        <p:spPr/>
        <p:txBody>
          <a:bodyPr/>
          <a:lstStyle/>
          <a:p>
            <a:fld id="{1F54A4EB-7CD2-4561-B7E3-E5C5D143506E}" type="datetimeFigureOut">
              <a:rPr lang="en-US" smtClean="0"/>
              <a:t>3/18/2026</a:t>
            </a:fld>
            <a:endParaRPr lang="en-US"/>
          </a:p>
        </p:txBody>
      </p:sp>
      <p:sp>
        <p:nvSpPr>
          <p:cNvPr id="3" name="Footer Placeholder 2">
            <a:extLst>
              <a:ext uri="{FF2B5EF4-FFF2-40B4-BE49-F238E27FC236}">
                <a16:creationId xmlns:a16="http://schemas.microsoft.com/office/drawing/2014/main" id="{4D0D9D6D-359A-4228-B98E-D202F5DF600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BEA4123-5D2A-451D-BD36-C708C59B4F91}"/>
              </a:ext>
            </a:extLst>
          </p:cNvPr>
          <p:cNvSpPr>
            <a:spLocks noGrp="1"/>
          </p:cNvSpPr>
          <p:nvPr>
            <p:ph type="sldNum" sz="quarter" idx="12"/>
          </p:nvPr>
        </p:nvSpPr>
        <p:spPr/>
        <p:txBody>
          <a:bodyPr/>
          <a:lstStyle/>
          <a:p>
            <a:fld id="{D35C26B0-80D3-4A0E-A5DA-E013AC811939}" type="slidenum">
              <a:rPr lang="en-US" smtClean="0"/>
              <a:t>‹#›</a:t>
            </a:fld>
            <a:endParaRPr lang="en-US"/>
          </a:p>
        </p:txBody>
      </p:sp>
    </p:spTree>
    <p:extLst>
      <p:ext uri="{BB962C8B-B14F-4D97-AF65-F5344CB8AC3E}">
        <p14:creationId xmlns:p14="http://schemas.microsoft.com/office/powerpoint/2010/main" val="5076744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75AB5-9434-4A25-BBC7-0A7F96FC74E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E809108-BC6D-4D76-AA43-557A5A2ED43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65E83E1-9961-47DA-95EF-63AE4FA3A9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DD98C01-610F-43EA-8517-C5E506143F72}"/>
              </a:ext>
            </a:extLst>
          </p:cNvPr>
          <p:cNvSpPr>
            <a:spLocks noGrp="1"/>
          </p:cNvSpPr>
          <p:nvPr>
            <p:ph type="dt" sz="half" idx="10"/>
          </p:nvPr>
        </p:nvSpPr>
        <p:spPr/>
        <p:txBody>
          <a:bodyPr/>
          <a:lstStyle/>
          <a:p>
            <a:fld id="{665AF1D9-6860-48AE-97BE-B990D1239EC1}" type="datetimeFigureOut">
              <a:rPr lang="en-US" smtClean="0"/>
              <a:t>3/18/2026</a:t>
            </a:fld>
            <a:endParaRPr lang="en-US"/>
          </a:p>
        </p:txBody>
      </p:sp>
      <p:sp>
        <p:nvSpPr>
          <p:cNvPr id="6" name="Footer Placeholder 5">
            <a:extLst>
              <a:ext uri="{FF2B5EF4-FFF2-40B4-BE49-F238E27FC236}">
                <a16:creationId xmlns:a16="http://schemas.microsoft.com/office/drawing/2014/main" id="{3FD42120-D2CF-45CF-8781-968C2630AC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C90C34A-B0D9-459F-9295-384E4C56E0AB}"/>
              </a:ext>
            </a:extLst>
          </p:cNvPr>
          <p:cNvSpPr>
            <a:spLocks noGrp="1"/>
          </p:cNvSpPr>
          <p:nvPr>
            <p:ph type="sldNum" sz="quarter" idx="12"/>
          </p:nvPr>
        </p:nvSpPr>
        <p:spPr/>
        <p:txBody>
          <a:bodyPr/>
          <a:lstStyle/>
          <a:p>
            <a:fld id="{13700A20-0B83-4BC2-95F4-6C2B58F29A03}" type="slidenum">
              <a:rPr lang="en-US" smtClean="0"/>
              <a:t>‹#›</a:t>
            </a:fld>
            <a:endParaRPr lang="en-US"/>
          </a:p>
        </p:txBody>
      </p:sp>
    </p:spTree>
    <p:extLst>
      <p:ext uri="{BB962C8B-B14F-4D97-AF65-F5344CB8AC3E}">
        <p14:creationId xmlns:p14="http://schemas.microsoft.com/office/powerpoint/2010/main" val="27304043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655E8C-821C-4014-8503-E9AC5284F6B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B6453FA-DD23-456E-8406-39511AD4ECB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BA32B67-5692-4438-93FF-0C0F144240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6D95C8C-5198-4240-8C3C-55A6D25C3AED}"/>
              </a:ext>
            </a:extLst>
          </p:cNvPr>
          <p:cNvSpPr>
            <a:spLocks noGrp="1"/>
          </p:cNvSpPr>
          <p:nvPr>
            <p:ph type="dt" sz="half" idx="10"/>
          </p:nvPr>
        </p:nvSpPr>
        <p:spPr/>
        <p:txBody>
          <a:bodyPr/>
          <a:lstStyle/>
          <a:p>
            <a:fld id="{665AF1D9-6860-48AE-97BE-B990D1239EC1}" type="datetimeFigureOut">
              <a:rPr lang="en-US" smtClean="0"/>
              <a:t>3/18/2026</a:t>
            </a:fld>
            <a:endParaRPr lang="en-US"/>
          </a:p>
        </p:txBody>
      </p:sp>
      <p:sp>
        <p:nvSpPr>
          <p:cNvPr id="6" name="Footer Placeholder 5">
            <a:extLst>
              <a:ext uri="{FF2B5EF4-FFF2-40B4-BE49-F238E27FC236}">
                <a16:creationId xmlns:a16="http://schemas.microsoft.com/office/drawing/2014/main" id="{60B4FFB5-9F0E-43C0-B59B-69741549762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3CD7FE9-A86B-4386-A4C3-545E7773D666}"/>
              </a:ext>
            </a:extLst>
          </p:cNvPr>
          <p:cNvSpPr>
            <a:spLocks noGrp="1"/>
          </p:cNvSpPr>
          <p:nvPr>
            <p:ph type="sldNum" sz="quarter" idx="12"/>
          </p:nvPr>
        </p:nvSpPr>
        <p:spPr/>
        <p:txBody>
          <a:bodyPr/>
          <a:lstStyle/>
          <a:p>
            <a:fld id="{13700A20-0B83-4BC2-95F4-6C2B58F29A03}" type="slidenum">
              <a:rPr lang="en-US" smtClean="0"/>
              <a:t>‹#›</a:t>
            </a:fld>
            <a:endParaRPr lang="en-US"/>
          </a:p>
        </p:txBody>
      </p:sp>
    </p:spTree>
    <p:extLst>
      <p:ext uri="{BB962C8B-B14F-4D97-AF65-F5344CB8AC3E}">
        <p14:creationId xmlns:p14="http://schemas.microsoft.com/office/powerpoint/2010/main" val="5092279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528D3B2-D193-437C-A981-F0F51A08850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9288346-D763-49B2-A2B2-BE724E2683D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AFAED7-1644-434A-904F-6BA434C88B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65AF1D9-6860-48AE-97BE-B990D1239EC1}" type="datetimeFigureOut">
              <a:rPr lang="en-US" smtClean="0"/>
              <a:t>3/18/2026</a:t>
            </a:fld>
            <a:endParaRPr lang="en-US"/>
          </a:p>
        </p:txBody>
      </p:sp>
      <p:sp>
        <p:nvSpPr>
          <p:cNvPr id="5" name="Footer Placeholder 4">
            <a:extLst>
              <a:ext uri="{FF2B5EF4-FFF2-40B4-BE49-F238E27FC236}">
                <a16:creationId xmlns:a16="http://schemas.microsoft.com/office/drawing/2014/main" id="{357CDBE6-1BA2-4C60-8CC7-5CC01EDD762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A51F4C8-1C32-4824-8C7B-BFF5B771D98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700A20-0B83-4BC2-95F4-6C2B58F29A03}" type="slidenum">
              <a:rPr lang="en-US" smtClean="0"/>
              <a:t>‹#›</a:t>
            </a:fld>
            <a:endParaRPr lang="en-US"/>
          </a:p>
        </p:txBody>
      </p:sp>
      <p:cxnSp>
        <p:nvCxnSpPr>
          <p:cNvPr id="7" name="Straight Connector 6">
            <a:extLst>
              <a:ext uri="{FF2B5EF4-FFF2-40B4-BE49-F238E27FC236}">
                <a16:creationId xmlns:a16="http://schemas.microsoft.com/office/drawing/2014/main" id="{6D5E5E82-1BF4-420C-96B3-74A838FAA98C}"/>
              </a:ext>
            </a:extLst>
          </p:cNvPr>
          <p:cNvCxnSpPr/>
          <p:nvPr userDrawn="1"/>
        </p:nvCxnSpPr>
        <p:spPr>
          <a:xfrm>
            <a:off x="0" y="1104087"/>
            <a:ext cx="12192000" cy="0"/>
          </a:xfrm>
          <a:prstGeom prst="line">
            <a:avLst/>
          </a:prstGeom>
          <a:ln w="28575">
            <a:solidFill>
              <a:srgbClr val="005B95"/>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C8CA734F-8B93-4F65-B700-5446465B5DB0}"/>
              </a:ext>
            </a:extLst>
          </p:cNvPr>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92384" y="134241"/>
            <a:ext cx="2959426" cy="855228"/>
          </a:xfrm>
          <a:prstGeom prst="rect">
            <a:avLst/>
          </a:prstGeom>
        </p:spPr>
      </p:pic>
    </p:spTree>
    <p:extLst>
      <p:ext uri="{BB962C8B-B14F-4D97-AF65-F5344CB8AC3E}">
        <p14:creationId xmlns:p14="http://schemas.microsoft.com/office/powerpoint/2010/main" val="433025530"/>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 id="2147483699" r:id="rId16"/>
    <p:sldLayoutId id="2147483700" r:id="rId17"/>
    <p:sldLayoutId id="2147483676" r:id="rId18"/>
    <p:sldLayoutId id="2147483677"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7.xml"/><Relationship Id="rId1" Type="http://schemas.openxmlformats.org/officeDocument/2006/relationships/slideLayout" Target="../slideLayouts/slideLayout16.xml"/><Relationship Id="rId4" Type="http://schemas.openxmlformats.org/officeDocument/2006/relationships/slide" Target="slide7.xml"/></Relationships>
</file>

<file path=ppt/slides/_rels/slide12.xml.rels><?xml version="1.0" encoding="UTF-8" standalone="yes"?>
<Relationships xmlns="http://schemas.openxmlformats.org/package/2006/relationships"><Relationship Id="rId3" Type="http://schemas.openxmlformats.org/officeDocument/2006/relationships/image" Target="../media/image36.jfif"/><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2" Type="http://schemas.openxmlformats.org/officeDocument/2006/relationships/slide" Target="slide7.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40.jpeg"/><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2" Type="http://schemas.openxmlformats.org/officeDocument/2006/relationships/slide" Target="slide7.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g"/><Relationship Id="rId1" Type="http://schemas.openxmlformats.org/officeDocument/2006/relationships/slideLayout" Target="../slideLayouts/slideLayout17.xml"/><Relationship Id="rId4" Type="http://schemas.openxmlformats.org/officeDocument/2006/relationships/image" Target="../media/image43.jpeg"/></Relationships>
</file>

<file path=ppt/slides/_rels/slide2.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image" Target="../media/image6.png"/><Relationship Id="rId7"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9.jpg"/><Relationship Id="rId11" Type="http://schemas.openxmlformats.org/officeDocument/2006/relationships/image" Target="../media/image14.jpeg"/><Relationship Id="rId5" Type="http://schemas.openxmlformats.org/officeDocument/2006/relationships/image" Target="../media/image8.jpeg"/><Relationship Id="rId10" Type="http://schemas.openxmlformats.org/officeDocument/2006/relationships/image" Target="../media/image13.jpeg"/><Relationship Id="rId4" Type="http://schemas.openxmlformats.org/officeDocument/2006/relationships/image" Target="../media/image7.png"/><Relationship Id="rId9" Type="http://schemas.openxmlformats.org/officeDocument/2006/relationships/image" Target="../media/image12.jpeg"/></Relationships>
</file>

<file path=ppt/slides/_rels/slide2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0.xml"/><Relationship Id="rId1" Type="http://schemas.openxmlformats.org/officeDocument/2006/relationships/slideLayout" Target="../slideLayouts/slideLayout17.xml"/><Relationship Id="rId4" Type="http://schemas.openxmlformats.org/officeDocument/2006/relationships/slide" Target="slide7.xml"/></Relationships>
</file>

<file path=ppt/slides/_rels/slide26.xml.rels><?xml version="1.0" encoding="UTF-8" standalone="yes"?>
<Relationships xmlns="http://schemas.openxmlformats.org/package/2006/relationships"><Relationship Id="rId2" Type="http://schemas.openxmlformats.org/officeDocument/2006/relationships/slide" Target="slide7.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11.xml"/><Relationship Id="rId1" Type="http://schemas.openxmlformats.org/officeDocument/2006/relationships/slideLayout" Target="../slideLayouts/slideLayout16.xml"/><Relationship Id="rId4" Type="http://schemas.openxmlformats.org/officeDocument/2006/relationships/image" Target="../media/image51.jpeg"/></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2.xml"/><Relationship Id="rId1" Type="http://schemas.openxmlformats.org/officeDocument/2006/relationships/slideLayout" Target="../slideLayouts/slideLayout16.xml"/><Relationship Id="rId6" Type="http://schemas.openxmlformats.org/officeDocument/2006/relationships/image" Target="../media/image55.png"/><Relationship Id="rId5" Type="http://schemas.openxmlformats.org/officeDocument/2006/relationships/image" Target="../media/image54.jpeg"/><Relationship Id="rId4" Type="http://schemas.openxmlformats.org/officeDocument/2006/relationships/image" Target="../media/image53.png"/></Relationships>
</file>

<file path=ppt/slides/_rels/slide29.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16.png"/></Relationships>
</file>

<file path=ppt/slides/_rels/slide3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5.xml"/><Relationship Id="rId1" Type="http://schemas.openxmlformats.org/officeDocument/2006/relationships/slideLayout" Target="../slideLayouts/slideLayout13.xml"/><Relationship Id="rId5" Type="http://schemas.openxmlformats.org/officeDocument/2006/relationships/image" Target="../media/image60.png"/><Relationship Id="rId4" Type="http://schemas.openxmlformats.org/officeDocument/2006/relationships/image" Target="../media/image59.png"/></Relationships>
</file>

<file path=ppt/slides/_rels/slide3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62.jpeg"/></Relationships>
</file>

<file path=ppt/slides/_rels/slide3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7.xml"/><Relationship Id="rId1" Type="http://schemas.openxmlformats.org/officeDocument/2006/relationships/slideLayout" Target="../slideLayouts/slideLayout13.xml"/><Relationship Id="rId5" Type="http://schemas.openxmlformats.org/officeDocument/2006/relationships/image" Target="../media/image65.jpg"/><Relationship Id="rId4" Type="http://schemas.openxmlformats.org/officeDocument/2006/relationships/image" Target="../media/image64.jpeg"/></Relationships>
</file>

<file path=ppt/slides/_rels/slide3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67.jpeg"/></Relationships>
</file>

<file path=ppt/slides/_rels/slide35.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2" Type="http://schemas.openxmlformats.org/officeDocument/2006/relationships/slide" Target="slide7.xml"/><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2" Type="http://schemas.openxmlformats.org/officeDocument/2006/relationships/image" Target="../media/image74.bin"/><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image" Target="../media/image77.png"/><Relationship Id="rId1" Type="http://schemas.openxmlformats.org/officeDocument/2006/relationships/slideLayout" Target="../slideLayouts/slideLayout7.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48.xml.rels><?xml version="1.0" encoding="UTF-8" standalone="yes"?>
<Relationships xmlns="http://schemas.openxmlformats.org/package/2006/relationships"><Relationship Id="rId2" Type="http://schemas.openxmlformats.org/officeDocument/2006/relationships/slide" Target="slide7.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notesSlide" Target="../notesSlides/notesSlide3.xml"/><Relationship Id="rId16" Type="http://schemas.openxmlformats.org/officeDocument/2006/relationships/image" Target="../media/image31.png"/><Relationship Id="rId1" Type="http://schemas.openxmlformats.org/officeDocument/2006/relationships/slideLayout" Target="../slideLayouts/slideLayout13.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5" Type="http://schemas.openxmlformats.org/officeDocument/2006/relationships/image" Target="../media/image3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 Id="rId14" Type="http://schemas.openxmlformats.org/officeDocument/2006/relationships/image" Target="../media/image29.png"/></Relationships>
</file>

<file path=ppt/slides/_rels/slide50.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hyperlink" Target="https://pearl1.org/" TargetMode="External"/><Relationship Id="rId2" Type="http://schemas.openxmlformats.org/officeDocument/2006/relationships/notesSlide" Target="../notesSlides/notesSlide21.xml"/><Relationship Id="rId1" Type="http://schemas.openxmlformats.org/officeDocument/2006/relationships/slideLayout" Target="../slideLayouts/slideLayout16.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jpeg"/></Relationships>
</file>

<file path=ppt/slides/_rels/slide53.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88.png"/><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17.xml"/></Relationships>
</file>

<file path=ppt/slides/_rels/slide56.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17.xml"/></Relationships>
</file>

<file path=ppt/slides/_rels/slide57.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image" Target="../media/image91.jpg"/><Relationship Id="rId1" Type="http://schemas.openxmlformats.org/officeDocument/2006/relationships/slideLayout" Target="../slideLayouts/slideLayout17.xml"/></Relationships>
</file>

<file path=ppt/slides/_rels/slide58.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1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17.xml"/></Relationships>
</file>

<file path=ppt/slides/_rels/slide6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1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8" Type="http://schemas.openxmlformats.org/officeDocument/2006/relationships/hyperlink" Target="https://quadplus.com/industrial-machine-safety-consulting/" TargetMode="External"/><Relationship Id="rId3" Type="http://schemas.openxmlformats.org/officeDocument/2006/relationships/image" Target="../media/image32.png"/><Relationship Id="rId7" Type="http://schemas.openxmlformats.org/officeDocument/2006/relationships/hyperlink" Target="https://quadplus.com/system-integration/"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hyperlink" Target="https://quadplus.com/electrical-power-testing/" TargetMode="External"/><Relationship Id="rId11" Type="http://schemas.openxmlformats.org/officeDocument/2006/relationships/hyperlink" Target="https://quadplus.com/circuit-breaker-services/" TargetMode="External"/><Relationship Id="rId5" Type="http://schemas.openxmlformats.org/officeDocument/2006/relationships/hyperlink" Target="https://quadplus.com/power-studies/" TargetMode="External"/><Relationship Id="rId10" Type="http://schemas.openxmlformats.org/officeDocument/2006/relationships/hyperlink" Target="https://quadplus.com/industrial-field-service/" TargetMode="External"/><Relationship Id="rId4" Type="http://schemas.openxmlformats.org/officeDocument/2006/relationships/hyperlink" Target="https://quadplus.com/professional-engineering/" TargetMode="External"/><Relationship Id="rId9" Type="http://schemas.openxmlformats.org/officeDocument/2006/relationships/hyperlink" Target="https://quadplus.com/vfd-repair-services/" TargetMode="External"/></Relationships>
</file>

<file path=ppt/slides/_rels/slide8.xml.rels><?xml version="1.0" encoding="UTF-8" standalone="yes"?>
<Relationships xmlns="http://schemas.openxmlformats.org/package/2006/relationships"><Relationship Id="rId2" Type="http://schemas.openxmlformats.org/officeDocument/2006/relationships/slide" Target="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980903" y="6334780"/>
            <a:ext cx="5286753" cy="523220"/>
          </a:xfrm>
          <a:prstGeom prst="rect">
            <a:avLst/>
          </a:prstGeom>
          <a:noFill/>
        </p:spPr>
        <p:txBody>
          <a:bodyPr wrap="square" rtlCol="0">
            <a:spAutoFit/>
          </a:bodyPr>
          <a:lstStyle/>
          <a:p>
            <a:r>
              <a:rPr lang="en-US" sz="2800" b="1" dirty="0">
                <a:solidFill>
                  <a:srgbClr val="005B95"/>
                </a:solidFill>
                <a:latin typeface="Arial" panose="020B0604020202020204" pitchFamily="34" charset="0"/>
                <a:cs typeface="Arial" panose="020B0604020202020204" pitchFamily="34" charset="0"/>
              </a:rPr>
              <a:t>Headquarters: New Lenox, IL</a:t>
            </a:r>
          </a:p>
        </p:txBody>
      </p:sp>
    </p:spTree>
    <p:extLst>
      <p:ext uri="{BB962C8B-B14F-4D97-AF65-F5344CB8AC3E}">
        <p14:creationId xmlns:p14="http://schemas.microsoft.com/office/powerpoint/2010/main" val="19668856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6176464" y="1509823"/>
            <a:ext cx="5670606" cy="4667140"/>
          </a:xfrm>
        </p:spPr>
        <p:txBody>
          <a:bodyPr/>
          <a:lstStyle/>
          <a:p>
            <a:pPr marL="0" indent="0">
              <a:buNone/>
            </a:pPr>
            <a:r>
              <a:rPr lang="en-US" sz="1700" b="1" dirty="0">
                <a:solidFill>
                  <a:srgbClr val="005B95"/>
                </a:solidFill>
              </a:rPr>
              <a:t>Mechanical</a:t>
            </a:r>
            <a:r>
              <a:rPr lang="en-US" sz="1800" b="1" dirty="0">
                <a:solidFill>
                  <a:srgbClr val="005B95"/>
                </a:solidFill>
              </a:rPr>
              <a:t> &amp; Piping</a:t>
            </a:r>
          </a:p>
          <a:p>
            <a:pPr lvl="1"/>
            <a:r>
              <a:rPr lang="en-US" sz="1600" dirty="0"/>
              <a:t>Design &amp; Analyze</a:t>
            </a:r>
          </a:p>
          <a:p>
            <a:pPr lvl="1"/>
            <a:r>
              <a:rPr lang="en-US" sz="1600" dirty="0"/>
              <a:t>Manufacture &amp; Maintain</a:t>
            </a:r>
          </a:p>
          <a:p>
            <a:pPr lvl="1"/>
            <a:r>
              <a:rPr lang="en-US" sz="1600" dirty="0"/>
              <a:t>Cost control</a:t>
            </a:r>
          </a:p>
          <a:p>
            <a:pPr lvl="1"/>
            <a:r>
              <a:rPr lang="en-US" sz="1600" dirty="0"/>
              <a:t>Progress reporting</a:t>
            </a:r>
          </a:p>
          <a:p>
            <a:pPr marL="457200" lvl="1" indent="0">
              <a:buNone/>
            </a:pPr>
            <a:endParaRPr lang="en-US" sz="1600" dirty="0"/>
          </a:p>
          <a:p>
            <a:pPr marL="0" indent="0">
              <a:buNone/>
            </a:pPr>
            <a:r>
              <a:rPr lang="en-US" sz="1700" b="1" dirty="0">
                <a:solidFill>
                  <a:srgbClr val="005B95"/>
                </a:solidFill>
              </a:rPr>
              <a:t>Civil &amp; Structural</a:t>
            </a:r>
          </a:p>
          <a:p>
            <a:pPr lvl="1"/>
            <a:r>
              <a:rPr lang="en-US" sz="1600" dirty="0"/>
              <a:t>Stormwater design</a:t>
            </a:r>
          </a:p>
          <a:p>
            <a:pPr lvl="1"/>
            <a:r>
              <a:rPr lang="en-US" sz="1600" dirty="0"/>
              <a:t>Structural steel design</a:t>
            </a:r>
          </a:p>
          <a:p>
            <a:pPr lvl="1"/>
            <a:r>
              <a:rPr lang="en-US" sz="1600" dirty="0"/>
              <a:t>Shallow and deep foundation design</a:t>
            </a:r>
          </a:p>
          <a:p>
            <a:pPr lvl="1"/>
            <a:r>
              <a:rPr lang="en-US" sz="1600" dirty="0"/>
              <a:t>Manufacturing building design</a:t>
            </a:r>
          </a:p>
          <a:p>
            <a:pPr lvl="1"/>
            <a:r>
              <a:rPr lang="en-US" sz="1600" dirty="0"/>
              <a:t>Site development </a:t>
            </a:r>
          </a:p>
          <a:p>
            <a:pPr lvl="1"/>
            <a:r>
              <a:rPr lang="en-US" sz="1600" dirty="0"/>
              <a:t>Procurement of trade contract bids and bid evaluations</a:t>
            </a:r>
          </a:p>
          <a:p>
            <a:pPr lvl="1"/>
            <a:r>
              <a:rPr lang="en-US" sz="1600" dirty="0"/>
              <a:t>Raw material and finished product warehouse design</a:t>
            </a:r>
          </a:p>
        </p:txBody>
      </p:sp>
      <p:pic>
        <p:nvPicPr>
          <p:cNvPr id="2050" name="Picture 2" descr="architectural design for your engineering project"/>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rcRect l="10161" r="10161"/>
          <a:stretch>
            <a:fillRect/>
          </a:stretch>
        </p:blipFill>
        <p:spPr bwMode="auto">
          <a:xfrm>
            <a:off x="616024" y="1667724"/>
            <a:ext cx="5202767" cy="4351338"/>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5349240" y="164592"/>
            <a:ext cx="6711696" cy="804672"/>
          </a:xfrm>
        </p:spPr>
        <p:txBody>
          <a:bodyPr/>
          <a:lstStyle/>
          <a:p>
            <a:r>
              <a:rPr lang="en-US" dirty="0"/>
              <a:t>Professional Engineering Disciplines</a:t>
            </a:r>
          </a:p>
        </p:txBody>
      </p:sp>
    </p:spTree>
    <p:extLst>
      <p:ext uri="{BB962C8B-B14F-4D97-AF65-F5344CB8AC3E}">
        <p14:creationId xmlns:p14="http://schemas.microsoft.com/office/powerpoint/2010/main" val="36149976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1"/>
          </p:nvPr>
        </p:nvSpPr>
        <p:spPr>
          <a:xfrm>
            <a:off x="340242" y="1360967"/>
            <a:ext cx="5954232" cy="5185328"/>
          </a:xfrm>
        </p:spPr>
        <p:txBody>
          <a:bodyPr/>
          <a:lstStyle/>
          <a:p>
            <a:pPr marL="0" indent="0">
              <a:buNone/>
            </a:pPr>
            <a:r>
              <a:rPr lang="en-US" sz="1700" b="1" dirty="0">
                <a:solidFill>
                  <a:srgbClr val="005B95"/>
                </a:solidFill>
              </a:rPr>
              <a:t>Electrical &amp; Controls</a:t>
            </a:r>
          </a:p>
          <a:p>
            <a:pPr lvl="1"/>
            <a:r>
              <a:rPr lang="en-US" sz="1600" dirty="0"/>
              <a:t>Feasibility studies</a:t>
            </a:r>
          </a:p>
          <a:p>
            <a:pPr lvl="1"/>
            <a:r>
              <a:rPr lang="en-US" sz="1600" dirty="0"/>
              <a:t>Utility investigations</a:t>
            </a:r>
          </a:p>
          <a:p>
            <a:pPr lvl="1"/>
            <a:r>
              <a:rPr lang="en-US" sz="1600" dirty="0"/>
              <a:t>Reports</a:t>
            </a:r>
          </a:p>
          <a:p>
            <a:pPr lvl="1"/>
            <a:r>
              <a:rPr lang="en-US" sz="1600" dirty="0"/>
              <a:t>Engineering</a:t>
            </a:r>
          </a:p>
          <a:p>
            <a:pPr lvl="1"/>
            <a:r>
              <a:rPr lang="en-US" sz="1600" dirty="0"/>
              <a:t>Design</a:t>
            </a:r>
          </a:p>
          <a:p>
            <a:pPr lvl="1"/>
            <a:r>
              <a:rPr lang="en-US" sz="1600" dirty="0"/>
              <a:t>Distribution</a:t>
            </a:r>
          </a:p>
          <a:p>
            <a:pPr lvl="1"/>
            <a:r>
              <a:rPr lang="en-US" sz="1600" dirty="0"/>
              <a:t>Electrical design</a:t>
            </a:r>
          </a:p>
          <a:p>
            <a:pPr lvl="1"/>
            <a:r>
              <a:rPr lang="en-US" sz="1600" dirty="0"/>
              <a:t>Arc flash analysis</a:t>
            </a:r>
          </a:p>
          <a:p>
            <a:pPr lvl="1"/>
            <a:r>
              <a:rPr lang="en-US" sz="1600" dirty="0"/>
              <a:t>Power studies</a:t>
            </a:r>
          </a:p>
          <a:p>
            <a:pPr lvl="1"/>
            <a:r>
              <a:rPr lang="en-US" sz="1600" dirty="0"/>
              <a:t>Harmonics studies </a:t>
            </a:r>
          </a:p>
          <a:p>
            <a:pPr lvl="1"/>
            <a:r>
              <a:rPr lang="en-US" sz="1600" dirty="0"/>
              <a:t>Remediation &amp; Assessment</a:t>
            </a:r>
          </a:p>
          <a:p>
            <a:pPr lvl="1"/>
            <a:r>
              <a:rPr lang="en-US" sz="1600" dirty="0"/>
              <a:t>Provide detailed engineering and specifications</a:t>
            </a:r>
          </a:p>
          <a:p>
            <a:pPr lvl="1"/>
            <a:r>
              <a:rPr lang="en-US" sz="1600" dirty="0"/>
              <a:t>Lead negotiations with utility companies</a:t>
            </a:r>
          </a:p>
          <a:p>
            <a:pPr lvl="1"/>
            <a:r>
              <a:rPr lang="en-US" sz="1600" dirty="0"/>
              <a:t>Procurement of equipment</a:t>
            </a:r>
          </a:p>
          <a:p>
            <a:pPr lvl="1"/>
            <a:endParaRPr lang="en-US" dirty="0"/>
          </a:p>
        </p:txBody>
      </p:sp>
      <p:pic>
        <p:nvPicPr>
          <p:cNvPr id="3078" name="Picture 6" descr="conducting feasibility studies to help with your engineering project"/>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rcRect l="10173" r="10173"/>
          <a:stretch>
            <a:fillRect/>
          </a:stretch>
        </p:blipFill>
        <p:spPr bwMode="auto">
          <a:xfrm>
            <a:off x="6415268" y="1560154"/>
            <a:ext cx="5202767" cy="435133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5577840" y="164592"/>
            <a:ext cx="6483096" cy="804672"/>
          </a:xfrm>
        </p:spPr>
        <p:txBody>
          <a:bodyPr/>
          <a:lstStyle/>
          <a:p>
            <a:r>
              <a:rPr lang="en-US" dirty="0"/>
              <a:t>Professional Engineering Disciplines</a:t>
            </a:r>
          </a:p>
        </p:txBody>
      </p:sp>
      <p:sp>
        <p:nvSpPr>
          <p:cNvPr id="5" name="TextBox 4"/>
          <p:cNvSpPr txBox="1"/>
          <p:nvPr/>
        </p:nvSpPr>
        <p:spPr>
          <a:xfrm>
            <a:off x="9016652" y="6176963"/>
            <a:ext cx="3044284" cy="369332"/>
          </a:xfrm>
          <a:prstGeom prst="rect">
            <a:avLst/>
          </a:prstGeom>
          <a:noFill/>
        </p:spPr>
        <p:txBody>
          <a:bodyPr wrap="square" rtlCol="0">
            <a:spAutoFit/>
          </a:bodyPr>
          <a:lstStyle/>
          <a:p>
            <a:r>
              <a:rPr lang="en-US" b="1" dirty="0">
                <a:solidFill>
                  <a:schemeClr val="bg1"/>
                </a:solidFill>
                <a:latin typeface="Arial" panose="020B0604020202020204" pitchFamily="34" charset="0"/>
                <a:cs typeface="Arial" panose="020B0604020202020204" pitchFamily="34" charset="0"/>
                <a:hlinkClick r:id="rId4" action="ppaction://hlinksldjump"/>
              </a:rPr>
              <a:t>Return to Services Page</a:t>
            </a:r>
            <a:endParaRPr lang="en-US"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481676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369529" y="1339702"/>
            <a:ext cx="5903913" cy="4837261"/>
          </a:xfrm>
        </p:spPr>
        <p:txBody>
          <a:bodyPr/>
          <a:lstStyle/>
          <a:p>
            <a:pPr marL="0" indent="0">
              <a:buNone/>
            </a:pPr>
            <a:endParaRPr lang="en-US" sz="1600" b="1" dirty="0">
              <a:solidFill>
                <a:srgbClr val="005B95"/>
              </a:solidFill>
            </a:endParaRPr>
          </a:p>
          <a:p>
            <a:pPr marL="0" indent="0">
              <a:buNone/>
            </a:pPr>
            <a:r>
              <a:rPr lang="en-US" sz="1700" b="1" dirty="0">
                <a:solidFill>
                  <a:srgbClr val="005B95"/>
                </a:solidFill>
              </a:rPr>
              <a:t>Quad Plus </a:t>
            </a:r>
            <a:r>
              <a:rPr lang="en-US" sz="1700" dirty="0"/>
              <a:t>offers standard and specialized power system studies along with pre- and post-installation power quality audits to precisely target and correct power issues. </a:t>
            </a:r>
          </a:p>
          <a:p>
            <a:pPr marL="0" indent="0">
              <a:buNone/>
            </a:pPr>
            <a:endParaRPr lang="en-US" sz="1700" dirty="0"/>
          </a:p>
          <a:p>
            <a:pPr marL="0" indent="0">
              <a:buNone/>
            </a:pPr>
            <a:r>
              <a:rPr lang="en-US" sz="1700" dirty="0"/>
              <a:t>These studies help optimize your power systems’ performance and improve safety.</a:t>
            </a:r>
          </a:p>
          <a:p>
            <a:pPr lvl="1"/>
            <a:r>
              <a:rPr lang="en-US" sz="1700" dirty="0"/>
              <a:t>Arc Flash Hazard Analysis</a:t>
            </a:r>
          </a:p>
          <a:p>
            <a:pPr lvl="1"/>
            <a:r>
              <a:rPr lang="en-US" sz="1700" dirty="0"/>
              <a:t>Coordination Studies</a:t>
            </a:r>
          </a:p>
          <a:p>
            <a:pPr lvl="1"/>
            <a:r>
              <a:rPr lang="en-US" sz="1700" dirty="0"/>
              <a:t>Ground Grid Analysis</a:t>
            </a:r>
          </a:p>
          <a:p>
            <a:pPr lvl="1"/>
            <a:r>
              <a:rPr lang="en-US" sz="1700" dirty="0"/>
              <a:t>Harmonics and Flicker Analysis</a:t>
            </a:r>
          </a:p>
          <a:p>
            <a:pPr lvl="1"/>
            <a:r>
              <a:rPr lang="en-US" sz="1700" dirty="0"/>
              <a:t>Load Flow Studies</a:t>
            </a:r>
          </a:p>
          <a:p>
            <a:pPr lvl="1"/>
            <a:r>
              <a:rPr lang="en-US" sz="1700" dirty="0"/>
              <a:t>Power Factor Correction Studies</a:t>
            </a:r>
          </a:p>
          <a:p>
            <a:pPr lvl="1"/>
            <a:r>
              <a:rPr lang="en-US" sz="1700" dirty="0"/>
              <a:t>Short Circuit Studies</a:t>
            </a:r>
          </a:p>
          <a:p>
            <a:pPr lvl="1"/>
            <a:r>
              <a:rPr lang="en-US" sz="1700" dirty="0"/>
              <a:t>Transient Motor Starting Analysis</a:t>
            </a:r>
          </a:p>
        </p:txBody>
      </p:sp>
      <p:sp>
        <p:nvSpPr>
          <p:cNvPr id="4" name="Title 3"/>
          <p:cNvSpPr>
            <a:spLocks noGrp="1"/>
          </p:cNvSpPr>
          <p:nvPr>
            <p:ph type="title"/>
          </p:nvPr>
        </p:nvSpPr>
        <p:spPr>
          <a:xfrm>
            <a:off x="7128059" y="202450"/>
            <a:ext cx="4930085" cy="833378"/>
          </a:xfrm>
        </p:spPr>
        <p:txBody>
          <a:bodyPr/>
          <a:lstStyle/>
          <a:p>
            <a:r>
              <a:rPr lang="en-US" dirty="0"/>
              <a:t>Power Studies and Analysis</a:t>
            </a:r>
          </a:p>
        </p:txBody>
      </p:sp>
      <p:pic>
        <p:nvPicPr>
          <p:cNvPr id="8" name="Picture Placeholder 7">
            <a:extLst>
              <a:ext uri="{FF2B5EF4-FFF2-40B4-BE49-F238E27FC236}">
                <a16:creationId xmlns:a16="http://schemas.microsoft.com/office/drawing/2014/main" id="{65DAF7AD-E0C8-71DD-AD7E-0910CF3ADBE5}"/>
              </a:ext>
            </a:extLst>
          </p:cNvPr>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l="10216" r="10216"/>
          <a:stretch>
            <a:fillRect/>
          </a:stretch>
        </p:blipFill>
        <p:spPr>
          <a:xfrm>
            <a:off x="6394326" y="1637130"/>
            <a:ext cx="5428145" cy="4539833"/>
          </a:xfrm>
          <a:prstGeom prst="rect">
            <a:avLst/>
          </a:prstGeom>
        </p:spPr>
      </p:pic>
    </p:spTree>
    <p:extLst>
      <p:ext uri="{BB962C8B-B14F-4D97-AF65-F5344CB8AC3E}">
        <p14:creationId xmlns:p14="http://schemas.microsoft.com/office/powerpoint/2010/main" val="5209550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160900" y="3005425"/>
            <a:ext cx="5871587" cy="847150"/>
          </a:xfrm>
        </p:spPr>
        <p:txBody>
          <a:bodyPr>
            <a:normAutofit/>
          </a:bodyPr>
          <a:lstStyle/>
          <a:p>
            <a:r>
              <a:rPr lang="en-US" sz="4400" b="1" dirty="0">
                <a:solidFill>
                  <a:srgbClr val="005B95"/>
                </a:solidFill>
                <a:latin typeface="Arial" panose="020B0604020202020204" pitchFamily="34" charset="0"/>
                <a:cs typeface="Arial" panose="020B0604020202020204" pitchFamily="34" charset="0"/>
              </a:rPr>
              <a:t>Machine Safety</a:t>
            </a:r>
          </a:p>
        </p:txBody>
      </p:sp>
      <p:sp>
        <p:nvSpPr>
          <p:cNvPr id="3" name="TextBox 2"/>
          <p:cNvSpPr txBox="1"/>
          <p:nvPr/>
        </p:nvSpPr>
        <p:spPr>
          <a:xfrm>
            <a:off x="9032487" y="6177776"/>
            <a:ext cx="3044284" cy="369332"/>
          </a:xfrm>
          <a:prstGeom prst="rect">
            <a:avLst/>
          </a:prstGeom>
          <a:noFill/>
        </p:spPr>
        <p:txBody>
          <a:bodyPr wrap="square" rtlCol="0">
            <a:spAutoFit/>
          </a:bodyPr>
          <a:lstStyle/>
          <a:p>
            <a:r>
              <a:rPr lang="en-US" b="1" dirty="0">
                <a:solidFill>
                  <a:schemeClr val="bg1"/>
                </a:solidFill>
                <a:latin typeface="Arial" panose="020B0604020202020204" pitchFamily="34" charset="0"/>
                <a:cs typeface="Arial" panose="020B0604020202020204" pitchFamily="34" charset="0"/>
                <a:hlinkClick r:id="rId2" action="ppaction://hlinksldjump"/>
              </a:rPr>
              <a:t>Return to Services Page</a:t>
            </a:r>
            <a:endParaRPr lang="en-US"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809340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709082" y="1851947"/>
            <a:ext cx="5181600" cy="4351338"/>
          </a:xfrm>
        </p:spPr>
        <p:txBody>
          <a:bodyPr/>
          <a:lstStyle/>
          <a:p>
            <a:pPr marL="0" indent="0">
              <a:buNone/>
            </a:pPr>
            <a:r>
              <a:rPr lang="en-US" sz="1700" b="1" dirty="0">
                <a:solidFill>
                  <a:srgbClr val="005B95"/>
                </a:solidFill>
              </a:rPr>
              <a:t>Three-step Safety Review: </a:t>
            </a:r>
          </a:p>
          <a:p>
            <a:pPr marL="800100" lvl="1" indent="-342900">
              <a:buAutoNum type="arabicPeriod"/>
            </a:pPr>
            <a:r>
              <a:rPr lang="en-US" sz="1600" dirty="0"/>
              <a:t>Risk assessment </a:t>
            </a:r>
          </a:p>
          <a:p>
            <a:pPr marL="800100" lvl="1" indent="-342900">
              <a:buAutoNum type="arabicPeriod"/>
            </a:pPr>
            <a:r>
              <a:rPr lang="en-US" sz="1600" dirty="0"/>
              <a:t>Creation of a risk mitigation plan</a:t>
            </a:r>
          </a:p>
          <a:p>
            <a:pPr marL="800100" lvl="1" indent="-342900">
              <a:buAutoNum type="arabicPeriod"/>
            </a:pPr>
            <a:r>
              <a:rPr lang="en-US" sz="1600" dirty="0"/>
              <a:t>Testing and Validation</a:t>
            </a:r>
          </a:p>
          <a:p>
            <a:r>
              <a:rPr lang="en-US" sz="1600" dirty="0"/>
              <a:t>Performed by TÜV-certified engineers</a:t>
            </a:r>
          </a:p>
          <a:p>
            <a:r>
              <a:rPr lang="en-US" sz="1600" dirty="0"/>
              <a:t>Complying with domestic and international standards</a:t>
            </a:r>
          </a:p>
          <a:p>
            <a:r>
              <a:rPr lang="en-US" sz="1600" dirty="0"/>
              <a:t>Extensive experience working with OSHA, ANSI, ISO, and IEC standards</a:t>
            </a:r>
          </a:p>
          <a:p>
            <a:pPr marL="0" indent="0">
              <a:buNone/>
            </a:pPr>
            <a:endParaRPr lang="en-US" sz="1700" b="1" dirty="0">
              <a:solidFill>
                <a:srgbClr val="005B95"/>
              </a:solidFill>
            </a:endParaRPr>
          </a:p>
          <a:p>
            <a:pPr marL="0" indent="0">
              <a:buNone/>
            </a:pPr>
            <a:r>
              <a:rPr lang="en-US" sz="1700" b="1" dirty="0">
                <a:solidFill>
                  <a:srgbClr val="005B95"/>
                </a:solidFill>
              </a:rPr>
              <a:t>A Comprehensive Safety Review will:</a:t>
            </a:r>
          </a:p>
          <a:p>
            <a:pPr lvl="1"/>
            <a:r>
              <a:rPr lang="en-US" sz="1600" dirty="0"/>
              <a:t>Show due diligence on your part </a:t>
            </a:r>
          </a:p>
          <a:p>
            <a:pPr lvl="1"/>
            <a:r>
              <a:rPr lang="en-US" sz="1600" dirty="0"/>
              <a:t>Serve as an important element of a legal defense in the unfortunate event of a mishap</a:t>
            </a:r>
          </a:p>
        </p:txBody>
      </p:sp>
      <p:pic>
        <p:nvPicPr>
          <p:cNvPr id="1026" name="Picture 2" descr="comprehensive risk assessment and risk mitigation plan"/>
          <p:cNvPicPr>
            <a:picLocks noGrp="1" noChangeAspect="1" noChangeArrowheads="1"/>
          </p:cNvPicPr>
          <p:nvPr>
            <p:ph type="pic" sz="quarter" idx="13"/>
          </p:nvPr>
        </p:nvPicPr>
        <p:blipFill>
          <a:blip r:embed="rId2">
            <a:extLst>
              <a:ext uri="{28A0092B-C50C-407E-A947-70E740481C1C}">
                <a14:useLocalDpi xmlns:a14="http://schemas.microsoft.com/office/drawing/2010/main" val="0"/>
              </a:ext>
            </a:extLst>
          </a:blip>
          <a:srcRect t="8178" b="8178"/>
          <a:stretch>
            <a:fillRect/>
          </a:stretch>
        </p:blipFill>
        <p:spPr bwMode="auto">
          <a:xfrm>
            <a:off x="6185650" y="1579819"/>
            <a:ext cx="5408085" cy="4523056"/>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5466735" y="164592"/>
            <a:ext cx="6594201" cy="804672"/>
          </a:xfrm>
        </p:spPr>
        <p:txBody>
          <a:bodyPr>
            <a:noAutofit/>
          </a:bodyPr>
          <a:lstStyle/>
          <a:p>
            <a:r>
              <a:rPr lang="en-US" dirty="0"/>
              <a:t>Industrial Machine Safety Consulting</a:t>
            </a:r>
          </a:p>
        </p:txBody>
      </p:sp>
    </p:spTree>
    <p:extLst>
      <p:ext uri="{BB962C8B-B14F-4D97-AF65-F5344CB8AC3E}">
        <p14:creationId xmlns:p14="http://schemas.microsoft.com/office/powerpoint/2010/main" val="42911843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1"/>
          </p:nvPr>
        </p:nvSpPr>
        <p:spPr/>
        <p:txBody>
          <a:bodyPr/>
          <a:lstStyle/>
          <a:p>
            <a:pPr marL="0" indent="0">
              <a:buNone/>
            </a:pPr>
            <a:r>
              <a:rPr lang="en-US" sz="1700" b="1" dirty="0">
                <a:solidFill>
                  <a:srgbClr val="005B95"/>
                </a:solidFill>
              </a:rPr>
              <a:t>Risk Assessment</a:t>
            </a:r>
          </a:p>
          <a:p>
            <a:pPr lvl="1"/>
            <a:r>
              <a:rPr lang="en-US" sz="1600" dirty="0"/>
              <a:t>Prevent future problems</a:t>
            </a:r>
          </a:p>
          <a:p>
            <a:pPr lvl="1"/>
            <a:r>
              <a:rPr lang="en-US" sz="1600" dirty="0"/>
              <a:t>Performed before upgrades, for new line installations, before retrofits, or after accidents</a:t>
            </a:r>
          </a:p>
          <a:p>
            <a:pPr lvl="1"/>
            <a:r>
              <a:rPr lang="en-US" sz="1600" dirty="0"/>
              <a:t>Proactive effort so safety never negatively impacts productivity</a:t>
            </a:r>
          </a:p>
          <a:p>
            <a:pPr lvl="1"/>
            <a:r>
              <a:rPr lang="en-US" sz="1600" dirty="0"/>
              <a:t>Peer Review (ANSI B 11 &amp; ISO 12100)</a:t>
            </a:r>
          </a:p>
          <a:p>
            <a:pPr lvl="2">
              <a:buFont typeface="Wingdings" panose="05000000000000000000" pitchFamily="2" charset="2"/>
              <a:buChar char="v"/>
            </a:pPr>
            <a:r>
              <a:rPr lang="en-US" sz="1600" dirty="0"/>
              <a:t>Established to provide a multi-disciplinary team that can review each potential hazard from several angles and will assign a required Safety Integrity Level (SIL) to score each of these areas so that the risks can be correctly mitigated</a:t>
            </a:r>
          </a:p>
          <a:p>
            <a:pPr lvl="1"/>
            <a:r>
              <a:rPr lang="en-US" sz="1600" dirty="0"/>
              <a:t>Compile a document that will serve as a roadmap for the rest of the Risk Mitigation process</a:t>
            </a:r>
          </a:p>
          <a:p>
            <a:pPr lvl="1"/>
            <a:endParaRPr lang="en-US" sz="1400" dirty="0"/>
          </a:p>
        </p:txBody>
      </p:sp>
      <p:pic>
        <p:nvPicPr>
          <p:cNvPr id="2050" name="Picture 2" descr="Quad Plus Safety Experts"/>
          <p:cNvPicPr>
            <a:picLocks noGrp="1" noChangeAspect="1" noChangeArrowheads="1"/>
          </p:cNvPicPr>
          <p:nvPr>
            <p:ph type="pic" sz="quarter" idx="13"/>
          </p:nvPr>
        </p:nvPicPr>
        <p:blipFill>
          <a:blip r:embed="rId2">
            <a:extLst>
              <a:ext uri="{28A0092B-C50C-407E-A947-70E740481C1C}">
                <a14:useLocalDpi xmlns:a14="http://schemas.microsoft.com/office/drawing/2010/main" val="0"/>
              </a:ext>
            </a:extLst>
          </a:blip>
          <a:srcRect l="5162" r="5162"/>
          <a:stretch>
            <a:fillRect/>
          </a:stretch>
        </p:blipFill>
        <p:spPr bwMode="auto">
          <a:xfrm>
            <a:off x="1200857" y="1825625"/>
            <a:ext cx="4215155" cy="435133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436196" y="164592"/>
            <a:ext cx="5477256" cy="804672"/>
          </a:xfrm>
        </p:spPr>
        <p:txBody>
          <a:bodyPr/>
          <a:lstStyle/>
          <a:p>
            <a:r>
              <a:rPr lang="en-US" dirty="0"/>
              <a:t>Risk Assessment</a:t>
            </a:r>
          </a:p>
        </p:txBody>
      </p:sp>
    </p:spTree>
    <p:extLst>
      <p:ext uri="{BB962C8B-B14F-4D97-AF65-F5344CB8AC3E}">
        <p14:creationId xmlns:p14="http://schemas.microsoft.com/office/powerpoint/2010/main" val="41141434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560439" y="1252728"/>
            <a:ext cx="5429864" cy="5511866"/>
          </a:xfrm>
        </p:spPr>
        <p:txBody>
          <a:bodyPr>
            <a:normAutofit lnSpcReduction="10000"/>
          </a:bodyPr>
          <a:lstStyle/>
          <a:p>
            <a:pPr marL="0" indent="0">
              <a:buNone/>
            </a:pPr>
            <a:r>
              <a:rPr lang="en-US" sz="1800" b="1" dirty="0">
                <a:solidFill>
                  <a:srgbClr val="005B95"/>
                </a:solidFill>
              </a:rPr>
              <a:t>Risk Mitigation</a:t>
            </a:r>
          </a:p>
          <a:p>
            <a:pPr lvl="1"/>
            <a:r>
              <a:rPr lang="en-US" sz="1700" dirty="0"/>
              <a:t>Develop a specific action plan</a:t>
            </a:r>
          </a:p>
          <a:p>
            <a:pPr lvl="1"/>
            <a:r>
              <a:rPr lang="en-US" sz="1700" dirty="0"/>
              <a:t>Create hazard maps</a:t>
            </a:r>
          </a:p>
          <a:p>
            <a:pPr lvl="1"/>
            <a:r>
              <a:rPr lang="en-US" sz="1700" dirty="0"/>
              <a:t>Risk mitigation strategies for each identified hazard</a:t>
            </a:r>
          </a:p>
          <a:p>
            <a:pPr lvl="1"/>
            <a:r>
              <a:rPr lang="en-US" sz="1700" dirty="0"/>
              <a:t>Assist in developing muting zones</a:t>
            </a:r>
          </a:p>
          <a:p>
            <a:pPr lvl="1"/>
            <a:r>
              <a:rPr lang="en-US" sz="1700" dirty="0"/>
              <a:t>Generate truth tables and functional descriptions</a:t>
            </a:r>
          </a:p>
          <a:p>
            <a:pPr lvl="1"/>
            <a:r>
              <a:rPr lang="en-US" sz="1700" dirty="0"/>
              <a:t>Helps engineers correctly program the safety PLC</a:t>
            </a:r>
          </a:p>
          <a:p>
            <a:pPr lvl="1"/>
            <a:r>
              <a:rPr lang="en-US" sz="1700" dirty="0"/>
              <a:t>Proper use of engineered control solutions can even allow for the replacement of LOTO procedures with muting zones</a:t>
            </a:r>
          </a:p>
          <a:p>
            <a:pPr lvl="1"/>
            <a:r>
              <a:rPr lang="en-US" sz="1700" dirty="0"/>
              <a:t>Minimize the risk of likely human errors, hardware failures, and environmental and operational stresses</a:t>
            </a:r>
          </a:p>
          <a:p>
            <a:pPr lvl="1"/>
            <a:r>
              <a:rPr lang="en-US" sz="1700" dirty="0"/>
              <a:t>Compile, Document and Score each defined safety mitigation</a:t>
            </a:r>
          </a:p>
          <a:p>
            <a:pPr lvl="1"/>
            <a:r>
              <a:rPr lang="en-US" sz="1700" dirty="0"/>
              <a:t>IEC 62061 – SIL Scoring (Scoring available as Category and Performance Level){PL}</a:t>
            </a:r>
          </a:p>
          <a:p>
            <a:pPr lvl="1"/>
            <a:r>
              <a:rPr lang="en-US" sz="1700" dirty="0"/>
              <a:t>IEC 61508 &amp; IEC 61511 – Mitigation Strategies</a:t>
            </a:r>
          </a:p>
          <a:p>
            <a:pPr lvl="1"/>
            <a:endParaRPr lang="en-US" sz="1400" dirty="0"/>
          </a:p>
          <a:p>
            <a:pPr lvl="1"/>
            <a:endParaRPr lang="en-US" sz="1400" dirty="0"/>
          </a:p>
          <a:p>
            <a:pPr lvl="1"/>
            <a:endParaRPr lang="en-US" sz="1600" dirty="0"/>
          </a:p>
        </p:txBody>
      </p:sp>
      <p:pic>
        <p:nvPicPr>
          <p:cNvPr id="3078" name="Picture 6" descr="review potential risks that can impact manufacturing productivity"/>
          <p:cNvPicPr>
            <a:picLocks noGrp="1" noChangeAspect="1" noChangeArrowheads="1"/>
          </p:cNvPicPr>
          <p:nvPr>
            <p:ph type="pic" sz="quarter" idx="13"/>
          </p:nvPr>
        </p:nvPicPr>
        <p:blipFill>
          <a:blip r:embed="rId2">
            <a:extLst>
              <a:ext uri="{28A0092B-C50C-407E-A947-70E740481C1C}">
                <a14:useLocalDpi xmlns:a14="http://schemas.microsoft.com/office/drawing/2010/main" val="0"/>
              </a:ext>
            </a:extLst>
          </a:blip>
          <a:srcRect l="12874" r="12874"/>
          <a:stretch>
            <a:fillRect/>
          </a:stretch>
        </p:blipFill>
        <p:spPr bwMode="auto">
          <a:xfrm>
            <a:off x="6301318" y="1825625"/>
            <a:ext cx="5181600" cy="4351338"/>
          </a:xfrm>
          <a:prstGeom prst="rect">
            <a:avLst/>
          </a:prstGeom>
          <a:noFill/>
          <a:ln>
            <a:solidFill>
              <a:srgbClr val="005B95"/>
            </a:solidFill>
          </a:ln>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6528816" y="448056"/>
            <a:ext cx="5477256" cy="804672"/>
          </a:xfrm>
        </p:spPr>
        <p:txBody>
          <a:bodyPr/>
          <a:lstStyle/>
          <a:p>
            <a:r>
              <a:rPr lang="en-US" sz="2400" dirty="0"/>
              <a:t>Risk Mitigation</a:t>
            </a:r>
            <a:br>
              <a:rPr lang="en-US" sz="2400" dirty="0"/>
            </a:br>
            <a:endParaRPr lang="en-US" sz="2400" dirty="0"/>
          </a:p>
        </p:txBody>
      </p:sp>
    </p:spTree>
    <p:extLst>
      <p:ext uri="{BB962C8B-B14F-4D97-AF65-F5344CB8AC3E}">
        <p14:creationId xmlns:p14="http://schemas.microsoft.com/office/powerpoint/2010/main" val="14167258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1"/>
          </p:nvPr>
        </p:nvSpPr>
        <p:spPr>
          <a:xfrm>
            <a:off x="350874" y="1435395"/>
            <a:ext cx="5668926" cy="4741568"/>
          </a:xfrm>
        </p:spPr>
        <p:txBody>
          <a:bodyPr/>
          <a:lstStyle/>
          <a:p>
            <a:pPr marL="0" indent="0" algn="ctr">
              <a:buNone/>
            </a:pPr>
            <a:r>
              <a:rPr lang="en-US" sz="1700" b="1" dirty="0">
                <a:solidFill>
                  <a:srgbClr val="005B95"/>
                </a:solidFill>
              </a:rPr>
              <a:t>On-site performance of a step-by-step validation of hardware and functional safety </a:t>
            </a:r>
          </a:p>
          <a:p>
            <a:pPr lvl="1"/>
            <a:r>
              <a:rPr lang="en-US" sz="1600" dirty="0"/>
              <a:t>Intended performance decided upon during the Risk Mitigation process</a:t>
            </a:r>
          </a:p>
          <a:p>
            <a:pPr lvl="1"/>
            <a:r>
              <a:rPr lang="en-US" sz="1600" dirty="0"/>
              <a:t>Physically testing machine state and ensuring that the expected outcomes are observed</a:t>
            </a:r>
          </a:p>
          <a:p>
            <a:pPr lvl="1"/>
            <a:r>
              <a:rPr lang="en-US" sz="1600" dirty="0"/>
              <a:t>Upon failure, the process is started over until all points pass validation</a:t>
            </a:r>
          </a:p>
          <a:p>
            <a:pPr lvl="1"/>
            <a:r>
              <a:rPr lang="en-US" sz="1600" dirty="0"/>
              <a:t>Active optoelectronic protective devices (Light Curtains, Area Scanners, etc.) will be individually validated</a:t>
            </a:r>
          </a:p>
          <a:p>
            <a:pPr lvl="1"/>
            <a:r>
              <a:rPr lang="en-US" sz="1600" dirty="0"/>
              <a:t>Final peer review</a:t>
            </a:r>
          </a:p>
          <a:p>
            <a:pPr lvl="1"/>
            <a:r>
              <a:rPr lang="en-US" sz="1600" dirty="0"/>
              <a:t>Testing and validation audits to prevent unauthorized programming changes</a:t>
            </a:r>
          </a:p>
          <a:p>
            <a:pPr lvl="1"/>
            <a:r>
              <a:rPr lang="en-US" sz="1600" dirty="0"/>
              <a:t>Test and Validation Audit of the installed and programmed safety mitigations</a:t>
            </a:r>
          </a:p>
          <a:p>
            <a:pPr lvl="1"/>
            <a:r>
              <a:rPr lang="en-US" sz="1600" dirty="0"/>
              <a:t>ISO 13849-2</a:t>
            </a:r>
          </a:p>
          <a:p>
            <a:pPr lvl="1"/>
            <a:endParaRPr lang="en-US" sz="1400" dirty="0"/>
          </a:p>
        </p:txBody>
      </p:sp>
      <p:sp>
        <p:nvSpPr>
          <p:cNvPr id="5" name="Title 4"/>
          <p:cNvSpPr>
            <a:spLocks noGrp="1"/>
          </p:cNvSpPr>
          <p:nvPr>
            <p:ph type="title"/>
          </p:nvPr>
        </p:nvSpPr>
        <p:spPr/>
        <p:txBody>
          <a:bodyPr/>
          <a:lstStyle/>
          <a:p>
            <a:r>
              <a:rPr lang="en-US" dirty="0"/>
              <a:t>Safety Validation</a:t>
            </a:r>
          </a:p>
        </p:txBody>
      </p:sp>
      <p:pic>
        <p:nvPicPr>
          <p:cNvPr id="7" name="Picture 2" descr="identify hazards and generate truth tables for risk mitigation"/>
          <p:cNvPicPr>
            <a:picLocks noChangeAspect="1" noChangeArrowheads="1"/>
          </p:cNvPicPr>
          <p:nvPr/>
        </p:nvPicPr>
        <p:blipFill>
          <a:blip r:embed="rId2">
            <a:extLst>
              <a:ext uri="{28A0092B-C50C-407E-A947-70E740481C1C}">
                <a14:useLocalDpi xmlns:a14="http://schemas.microsoft.com/office/drawing/2010/main" val="0"/>
              </a:ext>
            </a:extLst>
          </a:blip>
          <a:srcRect l="5162" r="5162"/>
          <a:stretch>
            <a:fillRect/>
          </a:stretch>
        </p:blipFill>
        <p:spPr bwMode="auto">
          <a:xfrm>
            <a:off x="6583680" y="1743329"/>
            <a:ext cx="4379747" cy="435133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9016652" y="6176963"/>
            <a:ext cx="3044284" cy="369332"/>
          </a:xfrm>
          <a:prstGeom prst="rect">
            <a:avLst/>
          </a:prstGeom>
          <a:noFill/>
        </p:spPr>
        <p:txBody>
          <a:bodyPr wrap="square" rtlCol="0">
            <a:spAutoFit/>
          </a:bodyPr>
          <a:lstStyle/>
          <a:p>
            <a:r>
              <a:rPr lang="en-US" b="1" dirty="0">
                <a:solidFill>
                  <a:schemeClr val="bg1"/>
                </a:solidFill>
                <a:latin typeface="Arial" panose="020B0604020202020204" pitchFamily="34" charset="0"/>
                <a:cs typeface="Arial" panose="020B0604020202020204" pitchFamily="34" charset="0"/>
                <a:hlinkClick r:id="rId3" action="ppaction://hlinksldjump"/>
              </a:rPr>
              <a:t>Return to Services Page</a:t>
            </a:r>
            <a:endParaRPr lang="en-US"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703927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20563" y="2766218"/>
            <a:ext cx="4333256" cy="1325563"/>
          </a:xfrm>
        </p:spPr>
        <p:txBody>
          <a:bodyPr/>
          <a:lstStyle/>
          <a:p>
            <a:pPr algn="ctr"/>
            <a:r>
              <a:rPr lang="en-US" b="1" dirty="0">
                <a:solidFill>
                  <a:srgbClr val="005B95"/>
                </a:solidFill>
                <a:latin typeface="Arial" panose="020B0604020202020204" pitchFamily="34" charset="0"/>
                <a:cs typeface="Arial" panose="020B0604020202020204" pitchFamily="34" charset="0"/>
              </a:rPr>
              <a:t>Power Services</a:t>
            </a:r>
          </a:p>
        </p:txBody>
      </p:sp>
      <p:sp>
        <p:nvSpPr>
          <p:cNvPr id="3" name="TextBox 2"/>
          <p:cNvSpPr txBox="1"/>
          <p:nvPr/>
        </p:nvSpPr>
        <p:spPr>
          <a:xfrm>
            <a:off x="8976731" y="6211229"/>
            <a:ext cx="3044284" cy="369332"/>
          </a:xfrm>
          <a:prstGeom prst="rect">
            <a:avLst/>
          </a:prstGeom>
          <a:noFill/>
        </p:spPr>
        <p:txBody>
          <a:bodyPr wrap="square" rtlCol="0">
            <a:spAutoFit/>
          </a:bodyPr>
          <a:lstStyle/>
          <a:p>
            <a:r>
              <a:rPr lang="en-US" b="1" dirty="0">
                <a:solidFill>
                  <a:schemeClr val="bg1"/>
                </a:solidFill>
                <a:latin typeface="Arial" panose="020B0604020202020204" pitchFamily="34" charset="0"/>
                <a:cs typeface="Arial" panose="020B0604020202020204" pitchFamily="34" charset="0"/>
                <a:hlinkClick r:id="rId2" action="ppaction://hlinksldjump"/>
              </a:rPr>
              <a:t>Return to Services Page</a:t>
            </a:r>
            <a:endParaRPr lang="en-US"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616190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573817" y="1320834"/>
            <a:ext cx="5645893" cy="5414008"/>
          </a:xfrm>
        </p:spPr>
        <p:txBody>
          <a:bodyPr>
            <a:normAutofit/>
          </a:bodyPr>
          <a:lstStyle/>
          <a:p>
            <a:pPr marL="0" indent="0">
              <a:buNone/>
            </a:pPr>
            <a:r>
              <a:rPr lang="en-US" sz="1600" b="1" dirty="0">
                <a:solidFill>
                  <a:srgbClr val="005B95"/>
                </a:solidFill>
              </a:rPr>
              <a:t>Quad Plus Testing </a:t>
            </a:r>
            <a:r>
              <a:rPr lang="en-US" sz="1600" dirty="0"/>
              <a:t>can perform a thorough examination of your electrical equipment following installation and wiring into your power system and make sure all equipment, switches, and connections pass the grade for safe installation and operation.</a:t>
            </a:r>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r>
              <a:rPr lang="en-US" sz="1600" dirty="0"/>
              <a:t>Quad Plus Testing provides quick and accurate turnarounds on our test reports to ensure no project gets delayed.</a:t>
            </a:r>
          </a:p>
          <a:p>
            <a:r>
              <a:rPr lang="en-US" sz="1600" dirty="0"/>
              <a:t>Electrical Acceptance Test results can be used as a baseline for future maintenance.</a:t>
            </a:r>
          </a:p>
          <a:p>
            <a:endParaRPr lang="en-US" sz="1400" dirty="0"/>
          </a:p>
        </p:txBody>
      </p:sp>
      <p:pic>
        <p:nvPicPr>
          <p:cNvPr id="7" name="Picture Placeholder 4"/>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6973" r="26973"/>
          <a:stretch>
            <a:fillRect/>
          </a:stretch>
        </p:blipFill>
        <p:spPr>
          <a:xfrm>
            <a:off x="6684003" y="1320834"/>
            <a:ext cx="5202767" cy="4351338"/>
          </a:xfrm>
        </p:spPr>
      </p:pic>
      <p:sp>
        <p:nvSpPr>
          <p:cNvPr id="4" name="Title 3"/>
          <p:cNvSpPr>
            <a:spLocks noGrp="1"/>
          </p:cNvSpPr>
          <p:nvPr>
            <p:ph type="title"/>
          </p:nvPr>
        </p:nvSpPr>
        <p:spPr/>
        <p:txBody>
          <a:bodyPr/>
          <a:lstStyle/>
          <a:p>
            <a:r>
              <a:rPr lang="en-US" dirty="0"/>
              <a:t> Acceptance Testing</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07046" y="5873222"/>
            <a:ext cx="1959832" cy="594482"/>
          </a:xfrm>
          <a:prstGeom prst="rect">
            <a:avLst/>
          </a:prstGeom>
        </p:spPr>
      </p:pic>
      <p:pic>
        <p:nvPicPr>
          <p:cNvPr id="5" name="Picture 4" descr="A blue and green text with green arrows&#10;&#10;Description automatically generated">
            <a:extLst>
              <a:ext uri="{FF2B5EF4-FFF2-40B4-BE49-F238E27FC236}">
                <a16:creationId xmlns:a16="http://schemas.microsoft.com/office/drawing/2014/main" id="{DBC7A722-30BA-5122-F78F-7F3071C25A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05909" y="5731686"/>
            <a:ext cx="2372705" cy="911119"/>
          </a:xfrm>
          <a:prstGeom prst="rect">
            <a:avLst/>
          </a:prstGeom>
        </p:spPr>
      </p:pic>
      <p:sp>
        <p:nvSpPr>
          <p:cNvPr id="6" name="TextBox 5">
            <a:extLst>
              <a:ext uri="{FF2B5EF4-FFF2-40B4-BE49-F238E27FC236}">
                <a16:creationId xmlns:a16="http://schemas.microsoft.com/office/drawing/2014/main" id="{31E1B3CD-F7F2-E508-8F93-D087F7C7C4C2}"/>
              </a:ext>
            </a:extLst>
          </p:cNvPr>
          <p:cNvSpPr txBox="1"/>
          <p:nvPr/>
        </p:nvSpPr>
        <p:spPr>
          <a:xfrm>
            <a:off x="606706" y="2597899"/>
            <a:ext cx="2832770" cy="2554545"/>
          </a:xfrm>
          <a:prstGeom prst="rect">
            <a:avLst/>
          </a:prstGeom>
          <a:noFill/>
        </p:spPr>
        <p:txBody>
          <a:bodyPr wrap="square" rtlCol="0">
            <a:spAutoFit/>
          </a:bodyPr>
          <a:lstStyle/>
          <a:p>
            <a:pPr marL="285750" indent="-285750" algn="l">
              <a:buFont typeface="Arial" panose="020B0604020202020204" pitchFamily="34" charset="0"/>
              <a:buChar char="•"/>
            </a:pPr>
            <a:r>
              <a:rPr lang="en-US" sz="1600" b="0" i="0" dirty="0">
                <a:solidFill>
                  <a:srgbClr val="000000"/>
                </a:solidFill>
                <a:effectLst/>
                <a:latin typeface="Arial" panose="020B0604020202020204" pitchFamily="34" charset="0"/>
                <a:cs typeface="Arial" panose="020B0604020202020204" pitchFamily="34" charset="0"/>
              </a:rPr>
              <a:t>Transformers</a:t>
            </a:r>
          </a:p>
          <a:p>
            <a:pPr marL="285750" indent="-285750" algn="l">
              <a:buFont typeface="Arial" panose="020B0604020202020204" pitchFamily="34" charset="0"/>
              <a:buChar char="•"/>
            </a:pPr>
            <a:r>
              <a:rPr lang="en-US" sz="1600" b="0" i="0" dirty="0">
                <a:solidFill>
                  <a:srgbClr val="000000"/>
                </a:solidFill>
                <a:effectLst/>
                <a:latin typeface="Arial" panose="020B0604020202020204" pitchFamily="34" charset="0"/>
                <a:cs typeface="Arial" panose="020B0604020202020204" pitchFamily="34" charset="0"/>
              </a:rPr>
              <a:t>Circuit Breakers</a:t>
            </a:r>
          </a:p>
          <a:p>
            <a:pPr marL="285750" indent="-285750" algn="l">
              <a:buFont typeface="Arial" panose="020B0604020202020204" pitchFamily="34" charset="0"/>
              <a:buChar char="•"/>
            </a:pPr>
            <a:r>
              <a:rPr lang="en-US" sz="1600" b="0" i="0" dirty="0">
                <a:solidFill>
                  <a:srgbClr val="000000"/>
                </a:solidFill>
                <a:effectLst/>
                <a:latin typeface="Arial" panose="020B0604020202020204" pitchFamily="34" charset="0"/>
                <a:cs typeface="Arial" panose="020B0604020202020204" pitchFamily="34" charset="0"/>
              </a:rPr>
              <a:t>Cables</a:t>
            </a:r>
          </a:p>
          <a:p>
            <a:pPr marL="285750" indent="-285750" algn="l">
              <a:buFont typeface="Arial" panose="020B0604020202020204" pitchFamily="34" charset="0"/>
              <a:buChar char="•"/>
            </a:pPr>
            <a:r>
              <a:rPr lang="en-US" sz="1600" b="0" i="0" dirty="0">
                <a:solidFill>
                  <a:srgbClr val="000000"/>
                </a:solidFill>
                <a:effectLst/>
                <a:latin typeface="Arial" panose="020B0604020202020204" pitchFamily="34" charset="0"/>
                <a:cs typeface="Arial" panose="020B0604020202020204" pitchFamily="34" charset="0"/>
              </a:rPr>
              <a:t>Busway</a:t>
            </a:r>
          </a:p>
          <a:p>
            <a:pPr marL="285750" indent="-285750" algn="l">
              <a:buFont typeface="Arial" panose="020B0604020202020204" pitchFamily="34" charset="0"/>
              <a:buChar char="•"/>
            </a:pPr>
            <a:r>
              <a:rPr lang="en-US" sz="1600" b="0" i="0" dirty="0">
                <a:solidFill>
                  <a:srgbClr val="000000"/>
                </a:solidFill>
                <a:effectLst/>
                <a:latin typeface="Arial" panose="020B0604020202020204" pitchFamily="34" charset="0"/>
                <a:cs typeface="Arial" panose="020B0604020202020204" pitchFamily="34" charset="0"/>
              </a:rPr>
              <a:t>Switchgear</a:t>
            </a:r>
          </a:p>
          <a:p>
            <a:pPr marL="285750" indent="-285750" algn="l">
              <a:buFont typeface="Arial" panose="020B0604020202020204" pitchFamily="34" charset="0"/>
              <a:buChar char="•"/>
            </a:pPr>
            <a:r>
              <a:rPr lang="en-US" sz="1600" b="0" i="0" dirty="0">
                <a:solidFill>
                  <a:srgbClr val="000000"/>
                </a:solidFill>
                <a:effectLst/>
                <a:latin typeface="Arial" panose="020B0604020202020204" pitchFamily="34" charset="0"/>
                <a:cs typeface="Arial" panose="020B0604020202020204" pitchFamily="34" charset="0"/>
              </a:rPr>
              <a:t>Protective Relays</a:t>
            </a:r>
          </a:p>
          <a:p>
            <a:pPr marL="285750" indent="-285750" algn="l">
              <a:buFont typeface="Arial" panose="020B0604020202020204" pitchFamily="34" charset="0"/>
              <a:buChar char="•"/>
            </a:pPr>
            <a:r>
              <a:rPr lang="en-US" sz="1600" b="0" i="0" dirty="0">
                <a:solidFill>
                  <a:srgbClr val="000000"/>
                </a:solidFill>
                <a:effectLst/>
                <a:latin typeface="Arial" panose="020B0604020202020204" pitchFamily="34" charset="0"/>
                <a:cs typeface="Arial" panose="020B0604020202020204" pitchFamily="34" charset="0"/>
              </a:rPr>
              <a:t>Battery Testing</a:t>
            </a:r>
          </a:p>
          <a:p>
            <a:pPr marL="285750" indent="-285750" algn="l">
              <a:buFont typeface="Arial" panose="020B0604020202020204" pitchFamily="34" charset="0"/>
              <a:buChar char="•"/>
            </a:pPr>
            <a:r>
              <a:rPr lang="en-US" sz="1600" b="0" i="0" dirty="0">
                <a:solidFill>
                  <a:srgbClr val="000000"/>
                </a:solidFill>
                <a:effectLst/>
                <a:latin typeface="Arial" panose="020B0604020202020204" pitchFamily="34" charset="0"/>
                <a:cs typeface="Arial" panose="020B0604020202020204" pitchFamily="34" charset="0"/>
              </a:rPr>
              <a:t>Generator/Motor Meter Testing</a:t>
            </a:r>
          </a:p>
          <a:p>
            <a:pPr marL="285750" indent="-285750" algn="l">
              <a:buFont typeface="Arial" panose="020B0604020202020204" pitchFamily="34" charset="0"/>
              <a:buChar char="•"/>
            </a:pPr>
            <a:r>
              <a:rPr lang="en-US" sz="1600" b="0" i="0" dirty="0">
                <a:solidFill>
                  <a:srgbClr val="000000"/>
                </a:solidFill>
                <a:effectLst/>
                <a:latin typeface="Arial" panose="020B0604020202020204" pitchFamily="34" charset="0"/>
                <a:cs typeface="Arial" panose="020B0604020202020204" pitchFamily="34" charset="0"/>
              </a:rPr>
              <a:t>Switches</a:t>
            </a:r>
          </a:p>
        </p:txBody>
      </p:sp>
      <p:sp>
        <p:nvSpPr>
          <p:cNvPr id="8" name="TextBox 7">
            <a:extLst>
              <a:ext uri="{FF2B5EF4-FFF2-40B4-BE49-F238E27FC236}">
                <a16:creationId xmlns:a16="http://schemas.microsoft.com/office/drawing/2014/main" id="{005CA234-75E3-BCDD-3B06-5D7C149C8134}"/>
              </a:ext>
            </a:extLst>
          </p:cNvPr>
          <p:cNvSpPr txBox="1"/>
          <p:nvPr/>
        </p:nvSpPr>
        <p:spPr>
          <a:xfrm>
            <a:off x="3555549" y="2597899"/>
            <a:ext cx="2896308" cy="2831544"/>
          </a:xfrm>
          <a:prstGeom prst="rect">
            <a:avLst/>
          </a:prstGeom>
          <a:noFill/>
        </p:spPr>
        <p:txBody>
          <a:bodyPr wrap="square" rtlCol="0">
            <a:spAutoFit/>
          </a:bodyPr>
          <a:lstStyle/>
          <a:p>
            <a:pPr marL="285750" indent="-285750">
              <a:buFont typeface="Arial" panose="020B0604020202020204" pitchFamily="34" charset="0"/>
              <a:buChar char="•"/>
            </a:pPr>
            <a:r>
              <a:rPr lang="en-US" sz="1600" b="0" i="0" dirty="0">
                <a:solidFill>
                  <a:srgbClr val="000000"/>
                </a:solidFill>
                <a:effectLst/>
                <a:latin typeface="Arial" panose="020B0604020202020204" pitchFamily="34" charset="0"/>
                <a:cs typeface="Arial" panose="020B0604020202020204" pitchFamily="34" charset="0"/>
              </a:rPr>
              <a:t>Infrared Scans/Surveys</a:t>
            </a:r>
          </a:p>
          <a:p>
            <a:pPr marL="285750" indent="-285750">
              <a:buFont typeface="Arial" panose="020B0604020202020204" pitchFamily="34" charset="0"/>
              <a:buChar char="•"/>
            </a:pPr>
            <a:r>
              <a:rPr lang="en-US" sz="1600" b="0" i="0" dirty="0">
                <a:solidFill>
                  <a:srgbClr val="000000"/>
                </a:solidFill>
                <a:effectLst/>
                <a:latin typeface="Arial" panose="020B0604020202020204" pitchFamily="34" charset="0"/>
                <a:cs typeface="Arial" panose="020B0604020202020204" pitchFamily="34" charset="0"/>
              </a:rPr>
              <a:t>Power Quality Analysis</a:t>
            </a:r>
          </a:p>
          <a:p>
            <a:pPr marL="285750" indent="-285750" algn="l">
              <a:buFont typeface="Arial" panose="020B0604020202020204" pitchFamily="34" charset="0"/>
              <a:buChar char="•"/>
            </a:pPr>
            <a:r>
              <a:rPr lang="en-US" sz="1600" dirty="0">
                <a:solidFill>
                  <a:srgbClr val="000000"/>
                </a:solidFill>
                <a:latin typeface="Arial" panose="020B0604020202020204" pitchFamily="34" charset="0"/>
                <a:cs typeface="Arial" panose="020B0604020202020204" pitchFamily="34" charset="0"/>
              </a:rPr>
              <a:t>Short Circuit Studies</a:t>
            </a:r>
          </a:p>
          <a:p>
            <a:pPr marL="285750" indent="-285750" algn="l">
              <a:buFont typeface="Arial" panose="020B0604020202020204" pitchFamily="34" charset="0"/>
              <a:buChar char="•"/>
            </a:pPr>
            <a:r>
              <a:rPr lang="en-US" sz="1600" b="0" i="0" dirty="0">
                <a:solidFill>
                  <a:srgbClr val="000000"/>
                </a:solidFill>
                <a:effectLst/>
                <a:latin typeface="Arial" panose="020B0604020202020204" pitchFamily="34" charset="0"/>
                <a:cs typeface="Arial" panose="020B0604020202020204" pitchFamily="34" charset="0"/>
              </a:rPr>
              <a:t>Coordination Studies</a:t>
            </a:r>
          </a:p>
          <a:p>
            <a:pPr marL="285750" indent="-285750" algn="l">
              <a:buFont typeface="Arial" panose="020B0604020202020204" pitchFamily="34" charset="0"/>
              <a:buChar char="•"/>
            </a:pPr>
            <a:r>
              <a:rPr lang="en-US" sz="1600" dirty="0">
                <a:solidFill>
                  <a:srgbClr val="000000"/>
                </a:solidFill>
                <a:latin typeface="Arial" panose="020B0604020202020204" pitchFamily="34" charset="0"/>
                <a:cs typeface="Arial" panose="020B0604020202020204" pitchFamily="34" charset="0"/>
              </a:rPr>
              <a:t>Arc-Flash Studies</a:t>
            </a:r>
            <a:endParaRPr lang="en-US" sz="1600" b="0" i="0" dirty="0">
              <a:solidFill>
                <a:srgbClr val="000000"/>
              </a:solidFill>
              <a:effectLst/>
              <a:latin typeface="Arial" panose="020B0604020202020204" pitchFamily="34" charset="0"/>
              <a:cs typeface="Arial" panose="020B0604020202020204" pitchFamily="34" charset="0"/>
            </a:endParaRPr>
          </a:p>
          <a:p>
            <a:pPr marL="285750" indent="-285750" algn="l">
              <a:buFont typeface="Arial" panose="020B0604020202020204" pitchFamily="34" charset="0"/>
              <a:buChar char="•"/>
            </a:pPr>
            <a:r>
              <a:rPr lang="en-US" sz="1600" b="0" i="0" dirty="0">
                <a:solidFill>
                  <a:srgbClr val="000000"/>
                </a:solidFill>
                <a:effectLst/>
                <a:latin typeface="Arial" panose="020B0604020202020204" pitchFamily="34" charset="0"/>
                <a:cs typeface="Arial" panose="020B0604020202020204" pitchFamily="34" charset="0"/>
              </a:rPr>
              <a:t>Exercise/Cleaning Equipment</a:t>
            </a:r>
          </a:p>
          <a:p>
            <a:pPr marL="285750" indent="-285750" algn="l">
              <a:buFont typeface="Arial" panose="020B0604020202020204" pitchFamily="34" charset="0"/>
              <a:buChar char="•"/>
            </a:pPr>
            <a:r>
              <a:rPr lang="en-US" sz="1600" b="0" i="0" dirty="0">
                <a:solidFill>
                  <a:srgbClr val="000000"/>
                </a:solidFill>
                <a:effectLst/>
                <a:latin typeface="Arial" panose="020B0604020202020204" pitchFamily="34" charset="0"/>
                <a:cs typeface="Arial" panose="020B0604020202020204" pitchFamily="34" charset="0"/>
              </a:rPr>
              <a:t>Testing and Replacement</a:t>
            </a:r>
          </a:p>
          <a:p>
            <a:pPr marL="285750" indent="-285750" algn="l">
              <a:buFont typeface="Arial" panose="020B0604020202020204" pitchFamily="34" charset="0"/>
              <a:buChar char="•"/>
            </a:pPr>
            <a:r>
              <a:rPr lang="en-US" sz="1600" b="0" i="0" dirty="0">
                <a:solidFill>
                  <a:srgbClr val="000000"/>
                </a:solidFill>
                <a:effectLst/>
                <a:latin typeface="Arial" panose="020B0604020202020204" pitchFamily="34" charset="0"/>
                <a:cs typeface="Arial" panose="020B0604020202020204" pitchFamily="34" charset="0"/>
              </a:rPr>
              <a:t>Visual &amp; Mechanical Inspections</a:t>
            </a:r>
            <a:r>
              <a:rPr lang="en-US" sz="1600" dirty="0">
                <a:solidFill>
                  <a:srgbClr val="000000"/>
                </a:solidFill>
                <a:latin typeface="Arial" panose="020B0604020202020204" pitchFamily="34" charset="0"/>
                <a:cs typeface="Arial" panose="020B0604020202020204" pitchFamily="34" charset="0"/>
              </a:rPr>
              <a:t> of</a:t>
            </a:r>
            <a:r>
              <a:rPr lang="en-US" sz="1600" b="0" i="0" dirty="0">
                <a:solidFill>
                  <a:srgbClr val="000000"/>
                </a:solidFill>
                <a:effectLst/>
                <a:latin typeface="Arial" panose="020B0604020202020204" pitchFamily="34" charset="0"/>
                <a:cs typeface="Arial" panose="020B0604020202020204" pitchFamily="34" charset="0"/>
              </a:rPr>
              <a:t> Hardware</a:t>
            </a:r>
          </a:p>
          <a:p>
            <a:endParaRPr lang="en-US" dirty="0"/>
          </a:p>
        </p:txBody>
      </p:sp>
    </p:spTree>
    <p:extLst>
      <p:ext uri="{BB962C8B-B14F-4D97-AF65-F5344CB8AC3E}">
        <p14:creationId xmlns:p14="http://schemas.microsoft.com/office/powerpoint/2010/main" val="38873886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918D2D3-4D69-448B-9A62-720EC78A51DF}"/>
              </a:ext>
            </a:extLst>
          </p:cNvPr>
          <p:cNvSpPr txBox="1"/>
          <p:nvPr/>
        </p:nvSpPr>
        <p:spPr>
          <a:xfrm>
            <a:off x="8248915" y="493519"/>
            <a:ext cx="3599062" cy="523220"/>
          </a:xfrm>
          <a:prstGeom prst="rect">
            <a:avLst/>
          </a:prstGeom>
          <a:noFill/>
        </p:spPr>
        <p:txBody>
          <a:bodyPr wrap="none" rtlCol="0">
            <a:spAutoFit/>
          </a:bodyPr>
          <a:lstStyle/>
          <a:p>
            <a:r>
              <a:rPr lang="en-US" sz="2800" b="1" dirty="0">
                <a:solidFill>
                  <a:srgbClr val="005B95"/>
                </a:solidFill>
                <a:latin typeface="Arial" panose="020B0604020202020204" pitchFamily="34" charset="0"/>
                <a:cs typeface="Arial" panose="020B0604020202020204" pitchFamily="34" charset="0"/>
              </a:rPr>
              <a:t>Quad Plus Facilities</a:t>
            </a:r>
          </a:p>
        </p:txBody>
      </p:sp>
      <p:sp>
        <p:nvSpPr>
          <p:cNvPr id="5" name="TextBox 4">
            <a:extLst>
              <a:ext uri="{FF2B5EF4-FFF2-40B4-BE49-F238E27FC236}">
                <a16:creationId xmlns:a16="http://schemas.microsoft.com/office/drawing/2014/main" id="{7C57020D-2C45-4B0A-95E5-49F3FEDA644A}"/>
              </a:ext>
            </a:extLst>
          </p:cNvPr>
          <p:cNvSpPr txBox="1"/>
          <p:nvPr/>
        </p:nvSpPr>
        <p:spPr>
          <a:xfrm>
            <a:off x="2163530" y="1709264"/>
            <a:ext cx="473206" cy="646331"/>
          </a:xfrm>
          <a:prstGeom prst="rect">
            <a:avLst/>
          </a:prstGeom>
          <a:noFill/>
        </p:spPr>
        <p:txBody>
          <a:bodyPr wrap="square" rtlCol="0">
            <a:spAutoFit/>
          </a:bodyPr>
          <a:lstStyle/>
          <a:p>
            <a:pPr marL="285750" indent="-285750">
              <a:buFont typeface="Arial" panose="020B0604020202020204" pitchFamily="34" charset="0"/>
              <a:buChar char="•"/>
            </a:pPr>
            <a:endParaRPr lang="en-US" dirty="0">
              <a:solidFill>
                <a:prstClr val="black"/>
              </a:solidFill>
              <a:latin typeface="Calibri" panose="020F0502020204030204"/>
            </a:endParaRPr>
          </a:p>
          <a:p>
            <a:endParaRPr lang="en-US" dirty="0">
              <a:solidFill>
                <a:prstClr val="black"/>
              </a:solidFill>
              <a:latin typeface="Calibri" panose="020F0502020204030204"/>
            </a:endParaRPr>
          </a:p>
        </p:txBody>
      </p:sp>
      <p:pic>
        <p:nvPicPr>
          <p:cNvPr id="13" name="Picture 12"/>
          <p:cNvPicPr>
            <a:picLocks noChangeAspect="1"/>
          </p:cNvPicPr>
          <p:nvPr/>
        </p:nvPicPr>
        <p:blipFill>
          <a:blip r:embed="rId3"/>
          <a:stretch>
            <a:fillRect/>
          </a:stretch>
        </p:blipFill>
        <p:spPr>
          <a:xfrm>
            <a:off x="481779" y="4892440"/>
            <a:ext cx="3674512" cy="1802188"/>
          </a:xfrm>
          <a:prstGeom prst="rect">
            <a:avLst/>
          </a:prstGeom>
        </p:spPr>
      </p:pic>
      <p:pic>
        <p:nvPicPr>
          <p:cNvPr id="14" name="Picture 13"/>
          <p:cNvPicPr>
            <a:picLocks noChangeAspect="1"/>
          </p:cNvPicPr>
          <p:nvPr/>
        </p:nvPicPr>
        <p:blipFill>
          <a:blip r:embed="rId4"/>
          <a:stretch>
            <a:fillRect/>
          </a:stretch>
        </p:blipFill>
        <p:spPr>
          <a:xfrm>
            <a:off x="8248917" y="4892439"/>
            <a:ext cx="3133139" cy="1802188"/>
          </a:xfrm>
          <a:prstGeom prst="rect">
            <a:avLst/>
          </a:prstGeom>
        </p:spPr>
      </p:pic>
      <p:pic>
        <p:nvPicPr>
          <p:cNvPr id="7" name="Picture 6" descr="A large building with parking lot and trees&#10;&#10;Description automatically generated">
            <a:extLst>
              <a:ext uri="{FF2B5EF4-FFF2-40B4-BE49-F238E27FC236}">
                <a16:creationId xmlns:a16="http://schemas.microsoft.com/office/drawing/2014/main" id="{2B4AB597-FF01-0C5E-1FA8-22B2C4AEF131}"/>
              </a:ext>
            </a:extLst>
          </p:cNvPr>
          <p:cNvPicPr>
            <a:picLocks noChangeAspect="1"/>
          </p:cNvPicPr>
          <p:nvPr/>
        </p:nvPicPr>
        <p:blipFill>
          <a:blip r:embed="rId5" cstate="print">
            <a:extLst>
              <a:ext uri="{28A0092B-C50C-407E-A947-70E740481C1C}">
                <a14:useLocalDpi xmlns:a14="http://schemas.microsoft.com/office/drawing/2010/main" val="0"/>
              </a:ext>
            </a:extLst>
          </a:blip>
          <a:srcRect l="10176" t="31372" r="4942" b="17255"/>
          <a:stretch/>
        </p:blipFill>
        <p:spPr>
          <a:xfrm>
            <a:off x="481782" y="1211633"/>
            <a:ext cx="3674512" cy="1641591"/>
          </a:xfrm>
          <a:prstGeom prst="rect">
            <a:avLst/>
          </a:prstGeom>
        </p:spPr>
      </p:pic>
      <p:pic>
        <p:nvPicPr>
          <p:cNvPr id="12" name="Picture 11" descr="A building with glass windows&#10;&#10;Description automatically generated">
            <a:extLst>
              <a:ext uri="{FF2B5EF4-FFF2-40B4-BE49-F238E27FC236}">
                <a16:creationId xmlns:a16="http://schemas.microsoft.com/office/drawing/2014/main" id="{830AB1DD-DBC3-FE1B-901C-2C41D5531C6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18483" y="3033406"/>
            <a:ext cx="3768243" cy="1738593"/>
          </a:xfrm>
          <a:prstGeom prst="rect">
            <a:avLst/>
          </a:prstGeom>
        </p:spPr>
      </p:pic>
      <p:pic>
        <p:nvPicPr>
          <p:cNvPr id="16" name="Picture 15" descr="A building with cars parked in front of it&#10;&#10;Description automatically generated">
            <a:extLst>
              <a:ext uri="{FF2B5EF4-FFF2-40B4-BE49-F238E27FC236}">
                <a16:creationId xmlns:a16="http://schemas.microsoft.com/office/drawing/2014/main" id="{C407D050-A41E-30F1-40BD-A2CAD966FD93}"/>
              </a:ext>
            </a:extLst>
          </p:cNvPr>
          <p:cNvPicPr>
            <a:picLocks noChangeAspect="1"/>
          </p:cNvPicPr>
          <p:nvPr/>
        </p:nvPicPr>
        <p:blipFill>
          <a:blip r:embed="rId7">
            <a:extLst>
              <a:ext uri="{28A0092B-C50C-407E-A947-70E740481C1C}">
                <a14:useLocalDpi xmlns:a14="http://schemas.microsoft.com/office/drawing/2010/main" val="0"/>
              </a:ext>
            </a:extLst>
          </a:blip>
          <a:srcRect t="5553" b="7662"/>
          <a:stretch/>
        </p:blipFill>
        <p:spPr>
          <a:xfrm>
            <a:off x="4318483" y="1218108"/>
            <a:ext cx="3768243" cy="1635116"/>
          </a:xfrm>
          <a:prstGeom prst="rect">
            <a:avLst/>
          </a:prstGeom>
        </p:spPr>
      </p:pic>
      <p:pic>
        <p:nvPicPr>
          <p:cNvPr id="18" name="Picture 17" descr="A building with many windows&#10;&#10;Description automatically generated">
            <a:extLst>
              <a:ext uri="{FF2B5EF4-FFF2-40B4-BE49-F238E27FC236}">
                <a16:creationId xmlns:a16="http://schemas.microsoft.com/office/drawing/2014/main" id="{61D0E03F-CEE8-A7BF-BBA7-EC4935A8D85C}"/>
              </a:ext>
            </a:extLst>
          </p:cNvPr>
          <p:cNvPicPr>
            <a:picLocks noChangeAspect="1"/>
          </p:cNvPicPr>
          <p:nvPr/>
        </p:nvPicPr>
        <p:blipFill>
          <a:blip r:embed="rId8">
            <a:extLst>
              <a:ext uri="{28A0092B-C50C-407E-A947-70E740481C1C}">
                <a14:useLocalDpi xmlns:a14="http://schemas.microsoft.com/office/drawing/2010/main" val="0"/>
              </a:ext>
            </a:extLst>
          </a:blip>
          <a:srcRect l="8292" t="4329" r="19238" b="9142"/>
          <a:stretch/>
        </p:blipFill>
        <p:spPr>
          <a:xfrm>
            <a:off x="8248916" y="3044400"/>
            <a:ext cx="3133138" cy="1727599"/>
          </a:xfrm>
          <a:prstGeom prst="rect">
            <a:avLst/>
          </a:prstGeom>
        </p:spPr>
      </p:pic>
      <p:pic>
        <p:nvPicPr>
          <p:cNvPr id="6" name="Picture 5">
            <a:extLst>
              <a:ext uri="{FF2B5EF4-FFF2-40B4-BE49-F238E27FC236}">
                <a16:creationId xmlns:a16="http://schemas.microsoft.com/office/drawing/2014/main" id="{0C74B7DB-55F6-359D-F98B-15F3743BC47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318483" y="4892439"/>
            <a:ext cx="3768243" cy="1802188"/>
          </a:xfrm>
          <a:prstGeom prst="rect">
            <a:avLst/>
          </a:prstGeom>
        </p:spPr>
      </p:pic>
      <p:pic>
        <p:nvPicPr>
          <p:cNvPr id="10" name="Picture 9">
            <a:extLst>
              <a:ext uri="{FF2B5EF4-FFF2-40B4-BE49-F238E27FC236}">
                <a16:creationId xmlns:a16="http://schemas.microsoft.com/office/drawing/2014/main" id="{C856A29A-9063-7989-0F17-55A12C35BD8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248915" y="1211633"/>
            <a:ext cx="3133139" cy="1637873"/>
          </a:xfrm>
          <a:prstGeom prst="rect">
            <a:avLst/>
          </a:prstGeom>
        </p:spPr>
      </p:pic>
      <p:pic>
        <p:nvPicPr>
          <p:cNvPr id="15" name="Picture 14">
            <a:extLst>
              <a:ext uri="{FF2B5EF4-FFF2-40B4-BE49-F238E27FC236}">
                <a16:creationId xmlns:a16="http://schemas.microsoft.com/office/drawing/2014/main" id="{09A84C4E-E22B-90C1-82E2-0B0ED31552C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81779" y="3041348"/>
            <a:ext cx="3674512" cy="1730651"/>
          </a:xfrm>
          <a:prstGeom prst="rect">
            <a:avLst/>
          </a:prstGeom>
        </p:spPr>
      </p:pic>
    </p:spTree>
    <p:extLst>
      <p:ext uri="{BB962C8B-B14F-4D97-AF65-F5344CB8AC3E}">
        <p14:creationId xmlns:p14="http://schemas.microsoft.com/office/powerpoint/2010/main" val="12586233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832683" y="1787918"/>
            <a:ext cx="5181600" cy="4351338"/>
          </a:xfrm>
        </p:spPr>
        <p:txBody>
          <a:bodyPr>
            <a:normAutofit/>
          </a:bodyPr>
          <a:lstStyle/>
          <a:p>
            <a:r>
              <a:rPr lang="en-US" sz="1600" dirty="0"/>
              <a:t>The start-up of your new electrical power system is a unique occurrence and could expose both new and existing problems with the system. </a:t>
            </a:r>
          </a:p>
          <a:p>
            <a:r>
              <a:rPr lang="en-US" sz="1600" dirty="0"/>
              <a:t>Commissioning by our NETA-accredited professionals through whole system functional checks will ensure proper operation, identify installation problems, and assure you of total power system performance.  </a:t>
            </a:r>
          </a:p>
          <a:p>
            <a:r>
              <a:rPr lang="en-US" sz="1600" dirty="0"/>
              <a:t>Our technicians can provide a wide variety of commissioning support, including, but not limited to:</a:t>
            </a:r>
          </a:p>
          <a:p>
            <a:pPr lvl="1"/>
            <a:r>
              <a:rPr lang="en-US" sz="1600" dirty="0"/>
              <a:t>Infrared Scans/Surveys</a:t>
            </a:r>
          </a:p>
          <a:p>
            <a:pPr lvl="1"/>
            <a:r>
              <a:rPr lang="en-US" sz="1600" dirty="0"/>
              <a:t>Hot Checks</a:t>
            </a:r>
          </a:p>
          <a:p>
            <a:pPr lvl="1"/>
            <a:r>
              <a:rPr lang="en-US" sz="1600" dirty="0"/>
              <a:t>Settings Checks</a:t>
            </a:r>
          </a:p>
          <a:p>
            <a:pPr lvl="1"/>
            <a:r>
              <a:rPr lang="en-US" sz="1600" dirty="0"/>
              <a:t>Power Quality analysis</a:t>
            </a:r>
          </a:p>
          <a:p>
            <a:pPr lvl="1"/>
            <a:r>
              <a:rPr lang="en-US" sz="1600" dirty="0"/>
              <a:t>Go-live Support</a:t>
            </a:r>
          </a:p>
        </p:txBody>
      </p:sp>
      <p:pic>
        <p:nvPicPr>
          <p:cNvPr id="5" name="Picture Placeholder 4"/>
          <p:cNvPicPr>
            <a:picLocks noGrp="1" noChangeAspect="1"/>
          </p:cNvPicPr>
          <p:nvPr>
            <p:ph type="pic" sz="quarter" idx="13"/>
          </p:nvPr>
        </p:nvPicPr>
        <p:blipFill rotWithShape="1">
          <a:blip r:embed="rId2" cstate="print">
            <a:extLst>
              <a:ext uri="{28A0092B-C50C-407E-A947-70E740481C1C}">
                <a14:useLocalDpi xmlns:a14="http://schemas.microsoft.com/office/drawing/2010/main" val="0"/>
              </a:ext>
            </a:extLst>
          </a:blip>
          <a:srcRect l="11877" t="-14235" r="16611" b="206"/>
          <a:stretch/>
        </p:blipFill>
        <p:spPr>
          <a:xfrm rot="5400000">
            <a:off x="7009923" y="1361675"/>
            <a:ext cx="4351338" cy="5203825"/>
          </a:xfrm>
        </p:spPr>
      </p:pic>
      <p:sp>
        <p:nvSpPr>
          <p:cNvPr id="4" name="Title 3"/>
          <p:cNvSpPr>
            <a:spLocks noGrp="1"/>
          </p:cNvSpPr>
          <p:nvPr>
            <p:ph type="title"/>
          </p:nvPr>
        </p:nvSpPr>
        <p:spPr/>
        <p:txBody>
          <a:bodyPr/>
          <a:lstStyle/>
          <a:p>
            <a:r>
              <a:rPr lang="en-US" dirty="0"/>
              <a:t>Commissioning Testing</a:t>
            </a:r>
          </a:p>
        </p:txBody>
      </p:sp>
    </p:spTree>
    <p:extLst>
      <p:ext uri="{BB962C8B-B14F-4D97-AF65-F5344CB8AC3E}">
        <p14:creationId xmlns:p14="http://schemas.microsoft.com/office/powerpoint/2010/main" val="37105604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466730" y="1783589"/>
            <a:ext cx="5629270" cy="4351338"/>
          </a:xfrm>
        </p:spPr>
        <p:txBody>
          <a:bodyPr>
            <a:normAutofit fontScale="92500" lnSpcReduction="20000"/>
          </a:bodyPr>
          <a:lstStyle/>
          <a:p>
            <a:r>
              <a:rPr lang="en-US" sz="1700" dirty="0"/>
              <a:t>Proper maintenance will ensure the ongoing operation of your equipment and the safety of your crew by identifying and eliminating problems before they develop into serious repairs and costly downtime. </a:t>
            </a:r>
          </a:p>
          <a:p>
            <a:r>
              <a:rPr lang="en-US" sz="1700" dirty="0"/>
              <a:t>Quad Plus Testing experts can provide recommendations on the electrical equipment. We will provide a periodic maintenance schedule and will perform quarterly, semi-annual, annual, and tri-annual maintenance. </a:t>
            </a:r>
          </a:p>
          <a:p>
            <a:r>
              <a:rPr lang="en-US" sz="1700" dirty="0"/>
              <a:t>Maintenance Testing ranges up to 345kV:</a:t>
            </a:r>
          </a:p>
          <a:p>
            <a:pPr lvl="1"/>
            <a:r>
              <a:rPr lang="en-US" sz="1700" dirty="0"/>
              <a:t>Transformer Testing</a:t>
            </a:r>
          </a:p>
          <a:p>
            <a:pPr lvl="1"/>
            <a:r>
              <a:rPr lang="en-US" sz="1700" dirty="0"/>
              <a:t>Cable Testing</a:t>
            </a:r>
          </a:p>
          <a:p>
            <a:pPr lvl="1"/>
            <a:r>
              <a:rPr lang="en-US" sz="1700" dirty="0"/>
              <a:t>Circuit Breaker Testing</a:t>
            </a:r>
          </a:p>
          <a:p>
            <a:pPr lvl="1"/>
            <a:r>
              <a:rPr lang="en-US" sz="1700" dirty="0"/>
              <a:t>Incoming Switch Testing</a:t>
            </a:r>
          </a:p>
          <a:p>
            <a:pPr lvl="1"/>
            <a:r>
              <a:rPr lang="en-US" sz="1700" dirty="0"/>
              <a:t>Protective Relay Testing and Replacement</a:t>
            </a:r>
          </a:p>
          <a:p>
            <a:pPr lvl="1"/>
            <a:r>
              <a:rPr lang="en-US" sz="1700" dirty="0"/>
              <a:t>Battery Testing</a:t>
            </a:r>
          </a:p>
          <a:p>
            <a:pPr lvl="1"/>
            <a:r>
              <a:rPr lang="en-US" sz="1700" dirty="0"/>
              <a:t>Generator/Motor Testing</a:t>
            </a:r>
          </a:p>
          <a:p>
            <a:pPr lvl="1"/>
            <a:r>
              <a:rPr lang="en-US" sz="1700" dirty="0"/>
              <a:t>IR Scans</a:t>
            </a:r>
          </a:p>
          <a:p>
            <a:pPr lvl="1"/>
            <a:r>
              <a:rPr lang="en-US" sz="1700" dirty="0"/>
              <a:t>Visual &amp; Mechanical Inspections/Checking Hardware</a:t>
            </a:r>
          </a:p>
          <a:p>
            <a:pPr lvl="1"/>
            <a:r>
              <a:rPr lang="en-US" sz="1700" dirty="0"/>
              <a:t>Exercise/Cleaning</a:t>
            </a:r>
          </a:p>
          <a:p>
            <a:endParaRPr lang="en-US" dirty="0"/>
          </a:p>
        </p:txBody>
      </p:sp>
      <p:pic>
        <p:nvPicPr>
          <p:cNvPr id="6" name="Picture Placeholder 5"/>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l="9387" t="-1300" r="938" b="1300"/>
          <a:stretch/>
        </p:blipFill>
        <p:spPr>
          <a:xfrm>
            <a:off x="6720924" y="1736934"/>
            <a:ext cx="5202767" cy="4351338"/>
          </a:xfrm>
        </p:spPr>
      </p:pic>
      <p:sp>
        <p:nvSpPr>
          <p:cNvPr id="5" name="Title 3"/>
          <p:cNvSpPr>
            <a:spLocks noGrp="1"/>
          </p:cNvSpPr>
          <p:nvPr>
            <p:ph type="title"/>
          </p:nvPr>
        </p:nvSpPr>
        <p:spPr/>
        <p:txBody>
          <a:bodyPr/>
          <a:lstStyle/>
          <a:p>
            <a:r>
              <a:rPr lang="en-US" dirty="0"/>
              <a:t>Maintenance Testing</a:t>
            </a:r>
          </a:p>
        </p:txBody>
      </p:sp>
    </p:spTree>
    <p:extLst>
      <p:ext uri="{BB962C8B-B14F-4D97-AF65-F5344CB8AC3E}">
        <p14:creationId xmlns:p14="http://schemas.microsoft.com/office/powerpoint/2010/main" val="25494451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340242" y="1509823"/>
            <a:ext cx="5690444" cy="4775997"/>
          </a:xfrm>
        </p:spPr>
        <p:txBody>
          <a:bodyPr/>
          <a:lstStyle/>
          <a:p>
            <a:pPr marL="0" lvl="0" indent="0">
              <a:buNone/>
            </a:pPr>
            <a:r>
              <a:rPr lang="en-US" sz="1700" b="1" dirty="0">
                <a:solidFill>
                  <a:srgbClr val="005B95"/>
                </a:solidFill>
              </a:rPr>
              <a:t>The Final Test Report Identifies:</a:t>
            </a:r>
          </a:p>
          <a:p>
            <a:pPr lvl="1"/>
            <a:r>
              <a:rPr lang="en-US" sz="1600" dirty="0"/>
              <a:t>The equipment tested</a:t>
            </a:r>
          </a:p>
          <a:p>
            <a:pPr lvl="1"/>
            <a:r>
              <a:rPr lang="en-US" sz="1600" dirty="0"/>
              <a:t>The test results on official test reports (see picture of failed equipment)</a:t>
            </a:r>
          </a:p>
          <a:p>
            <a:pPr lvl="1"/>
            <a:r>
              <a:rPr lang="en-US" sz="1600" dirty="0"/>
              <a:t> Preventive maintenance recommendations</a:t>
            </a:r>
          </a:p>
          <a:p>
            <a:pPr lvl="1"/>
            <a:r>
              <a:rPr lang="en-US" sz="1600" dirty="0"/>
              <a:t>A listing of failed equipment</a:t>
            </a:r>
          </a:p>
          <a:p>
            <a:pPr lvl="1"/>
            <a:r>
              <a:rPr lang="en-US" sz="1600" dirty="0"/>
              <a:t>A listing of equipment that requires attention or investigation</a:t>
            </a:r>
          </a:p>
          <a:p>
            <a:pPr lvl="1"/>
            <a:r>
              <a:rPr lang="en-US" sz="1600" dirty="0"/>
              <a:t>Pictures of the equipment with major concerns</a:t>
            </a:r>
          </a:p>
          <a:p>
            <a:pPr marL="0" lvl="0" indent="0">
              <a:buNone/>
            </a:pPr>
            <a:r>
              <a:rPr lang="en-US" sz="1700" b="1" dirty="0">
                <a:solidFill>
                  <a:srgbClr val="005B95"/>
                </a:solidFill>
              </a:rPr>
              <a:t>The purpose of issuing the report:</a:t>
            </a:r>
          </a:p>
          <a:p>
            <a:pPr lvl="1"/>
            <a:r>
              <a:rPr lang="en-US" sz="1600" dirty="0"/>
              <a:t>The customers can easily identify which equipment needs to be serviced or replaced and then put that service work into their budgets. </a:t>
            </a:r>
          </a:p>
          <a:p>
            <a:pPr marL="0" indent="0">
              <a:buNone/>
            </a:pPr>
            <a:endParaRPr lang="en-US" sz="1800" dirty="0"/>
          </a:p>
        </p:txBody>
      </p:sp>
      <p:sp>
        <p:nvSpPr>
          <p:cNvPr id="4" name="Title 3"/>
          <p:cNvSpPr>
            <a:spLocks noGrp="1"/>
          </p:cNvSpPr>
          <p:nvPr>
            <p:ph type="title"/>
          </p:nvPr>
        </p:nvSpPr>
        <p:spPr/>
        <p:txBody>
          <a:bodyPr/>
          <a:lstStyle/>
          <a:p>
            <a:r>
              <a:rPr lang="en-US" dirty="0"/>
              <a:t>Issuing The Final Test Report</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38899" y="1327134"/>
            <a:ext cx="4818310" cy="5181821"/>
          </a:xfrm>
          <a:prstGeom prst="rect">
            <a:avLst/>
          </a:prstGeom>
          <a:ln w="12700">
            <a:solidFill>
              <a:srgbClr val="005B95"/>
            </a:solidFill>
            <a:miter lim="800000"/>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9126482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FF1509-14AB-0C8A-82D6-74DE32C6E2D0}"/>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2AB2A10-9D0C-00B8-98A5-45743F11A2A5}"/>
              </a:ext>
            </a:extLst>
          </p:cNvPr>
          <p:cNvSpPr>
            <a:spLocks noGrp="1"/>
          </p:cNvSpPr>
          <p:nvPr>
            <p:ph sz="half" idx="1"/>
          </p:nvPr>
        </p:nvSpPr>
        <p:spPr>
          <a:xfrm>
            <a:off x="330200" y="1825625"/>
            <a:ext cx="5903913" cy="3683077"/>
          </a:xfrm>
        </p:spPr>
        <p:txBody>
          <a:bodyPr>
            <a:normAutofit fontScale="92500" lnSpcReduction="10000"/>
          </a:bodyPr>
          <a:lstStyle/>
          <a:p>
            <a:pPr marL="0" indent="0">
              <a:buNone/>
            </a:pPr>
            <a:r>
              <a:rPr lang="en-US" sz="1700" b="1" dirty="0">
                <a:solidFill>
                  <a:srgbClr val="005B95"/>
                </a:solidFill>
              </a:rPr>
              <a:t>Quad Plus </a:t>
            </a:r>
            <a:r>
              <a:rPr lang="en-US" sz="1700" dirty="0"/>
              <a:t>offers standard and specialized power system studies along with pre- and post-installation power quality audits to precisely target and correct power issues. </a:t>
            </a:r>
          </a:p>
          <a:p>
            <a:pPr marL="0" indent="0">
              <a:buNone/>
            </a:pPr>
            <a:endParaRPr lang="en-US" sz="1700" dirty="0"/>
          </a:p>
          <a:p>
            <a:pPr marL="0" indent="0">
              <a:buNone/>
            </a:pPr>
            <a:r>
              <a:rPr lang="en-US" sz="1700" dirty="0"/>
              <a:t>These studies help optimize your power systems’ performance and improve safety.</a:t>
            </a:r>
          </a:p>
          <a:p>
            <a:pPr lvl="1"/>
            <a:r>
              <a:rPr lang="en-US" sz="1700" dirty="0"/>
              <a:t>Arc Flash Hazard Analysis</a:t>
            </a:r>
          </a:p>
          <a:p>
            <a:pPr lvl="1"/>
            <a:r>
              <a:rPr lang="en-US" sz="1700" dirty="0"/>
              <a:t>Coordination Studies</a:t>
            </a:r>
          </a:p>
          <a:p>
            <a:pPr lvl="1"/>
            <a:r>
              <a:rPr lang="en-US" sz="1700" dirty="0"/>
              <a:t>Ground Grid Analysis</a:t>
            </a:r>
          </a:p>
          <a:p>
            <a:pPr lvl="1"/>
            <a:r>
              <a:rPr lang="en-US" sz="1700" dirty="0"/>
              <a:t>Harmonics and Flicker Analysis</a:t>
            </a:r>
          </a:p>
          <a:p>
            <a:pPr lvl="1"/>
            <a:r>
              <a:rPr lang="en-US" sz="1700" dirty="0"/>
              <a:t>Load Flow Studies</a:t>
            </a:r>
          </a:p>
          <a:p>
            <a:pPr lvl="1"/>
            <a:r>
              <a:rPr lang="en-US" sz="1700" dirty="0"/>
              <a:t>Power Factor Correction Studies</a:t>
            </a:r>
          </a:p>
          <a:p>
            <a:pPr lvl="1"/>
            <a:r>
              <a:rPr lang="en-US" sz="1700" dirty="0"/>
              <a:t>Short Circuit Studies</a:t>
            </a:r>
          </a:p>
          <a:p>
            <a:pPr lvl="1"/>
            <a:r>
              <a:rPr lang="en-US" sz="1700" dirty="0"/>
              <a:t>Transient Motor Starting Analysis</a:t>
            </a:r>
          </a:p>
          <a:p>
            <a:pPr marL="0" indent="0">
              <a:buNone/>
            </a:pPr>
            <a:endParaRPr lang="en-US" sz="2000" dirty="0"/>
          </a:p>
        </p:txBody>
      </p:sp>
      <p:sp>
        <p:nvSpPr>
          <p:cNvPr id="4" name="Title 3">
            <a:extLst>
              <a:ext uri="{FF2B5EF4-FFF2-40B4-BE49-F238E27FC236}">
                <a16:creationId xmlns:a16="http://schemas.microsoft.com/office/drawing/2014/main" id="{8C653AEC-E4E3-8142-B4B3-98905710CA6C}"/>
              </a:ext>
            </a:extLst>
          </p:cNvPr>
          <p:cNvSpPr>
            <a:spLocks noGrp="1"/>
          </p:cNvSpPr>
          <p:nvPr>
            <p:ph type="title"/>
          </p:nvPr>
        </p:nvSpPr>
        <p:spPr>
          <a:xfrm>
            <a:off x="7128059" y="202450"/>
            <a:ext cx="4930085" cy="833378"/>
          </a:xfrm>
        </p:spPr>
        <p:txBody>
          <a:bodyPr/>
          <a:lstStyle/>
          <a:p>
            <a:r>
              <a:rPr lang="en-US" dirty="0"/>
              <a:t>Power Studies and Analysis</a:t>
            </a:r>
          </a:p>
        </p:txBody>
      </p:sp>
      <p:pic>
        <p:nvPicPr>
          <p:cNvPr id="7" name="Picture Placeholder 6">
            <a:extLst>
              <a:ext uri="{FF2B5EF4-FFF2-40B4-BE49-F238E27FC236}">
                <a16:creationId xmlns:a16="http://schemas.microsoft.com/office/drawing/2014/main" id="{C0F6407D-279D-90F2-E1A0-E5368B39A9A6}"/>
              </a:ext>
            </a:extLst>
          </p:cNvPr>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l="10216" r="10216"/>
          <a:stretch>
            <a:fillRect/>
          </a:stretch>
        </p:blipFill>
        <p:spPr>
          <a:prstGeom prst="rect">
            <a:avLst/>
          </a:prstGeom>
        </p:spPr>
      </p:pic>
    </p:spTree>
    <p:extLst>
      <p:ext uri="{BB962C8B-B14F-4D97-AF65-F5344CB8AC3E}">
        <p14:creationId xmlns:p14="http://schemas.microsoft.com/office/powerpoint/2010/main" val="9405499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EB54217-7DA5-E1E4-3DF7-505787BEFCF3}"/>
              </a:ext>
            </a:extLst>
          </p:cNvPr>
          <p:cNvSpPr>
            <a:spLocks noGrp="1"/>
          </p:cNvSpPr>
          <p:nvPr>
            <p:ph sz="half" idx="1"/>
          </p:nvPr>
        </p:nvSpPr>
        <p:spPr>
          <a:xfrm>
            <a:off x="294968" y="1632742"/>
            <a:ext cx="5955686" cy="4351338"/>
          </a:xfrm>
        </p:spPr>
        <p:txBody>
          <a:bodyPr>
            <a:normAutofit fontScale="25000" lnSpcReduction="20000"/>
          </a:bodyPr>
          <a:lstStyle/>
          <a:p>
            <a:pPr marL="0" indent="0" algn="ctr">
              <a:buNone/>
            </a:pPr>
            <a:r>
              <a:rPr lang="en-US" sz="7200" b="1" dirty="0">
                <a:solidFill>
                  <a:srgbClr val="005B95"/>
                </a:solidFill>
              </a:rPr>
              <a:t>A regular maintenance program will allow synchronous motors controllers to continue running for many years</a:t>
            </a:r>
          </a:p>
          <a:p>
            <a:r>
              <a:rPr lang="en-US" sz="6400" dirty="0"/>
              <a:t>To get the longest possible working life from your synchronous motor and controls means regular replacement of controls, relays, and DC contactors. For machine controls that are obsolete and no longer supported by the manufacturer, this becomes increasingly difficult every year.</a:t>
            </a:r>
          </a:p>
          <a:p>
            <a:r>
              <a:rPr lang="en-US" sz="6400" dirty="0"/>
              <a:t>You need a partner with an extensive network to source parts for obsolete machines and a crew with the right experience to perform repairs, including retrofitting synchronous motor controllers with state-of-the-art field control when replacement parts are no longer available.</a:t>
            </a:r>
          </a:p>
          <a:p>
            <a:r>
              <a:rPr lang="en-US" sz="6400" dirty="0"/>
              <a:t>To stay ahead of your competitors, it pays to implement innovations that go beyond simply replacing parts. We design and build each system with top-of-the-line technology. For example, a power factor regulator is configured into all our synchronous systems as an industry standard. </a:t>
            </a:r>
          </a:p>
          <a:p>
            <a:r>
              <a:rPr lang="en-US" sz="6400" dirty="0"/>
              <a:t>We have installed more than 65 synchronous motor controllers and are happy to supply references from major companies to demonstrate our performance.</a:t>
            </a:r>
          </a:p>
        </p:txBody>
      </p:sp>
      <p:pic>
        <p:nvPicPr>
          <p:cNvPr id="5" name="Picture Placeholder 4">
            <a:extLst>
              <a:ext uri="{FF2B5EF4-FFF2-40B4-BE49-F238E27FC236}">
                <a16:creationId xmlns:a16="http://schemas.microsoft.com/office/drawing/2014/main" id="{AA603180-7FDF-A764-BEF0-2AA5A9A29F5C}"/>
              </a:ext>
            </a:extLst>
          </p:cNvPr>
          <p:cNvPicPr>
            <a:picLocks noGrp="1" noChangeAspect="1"/>
          </p:cNvPicPr>
          <p:nvPr>
            <p:ph type="pic" sz="quarter" idx="13"/>
          </p:nvPr>
        </p:nvPicPr>
        <p:blipFill>
          <a:blip r:embed="rId2"/>
          <a:srcRect l="5167" r="5167"/>
          <a:stretch>
            <a:fillRect/>
          </a:stretch>
        </p:blipFill>
        <p:spPr>
          <a:xfrm>
            <a:off x="6398138" y="1632742"/>
            <a:ext cx="5202767" cy="4351338"/>
          </a:xfrm>
          <a:prstGeom prst="rect">
            <a:avLst/>
          </a:prstGeom>
        </p:spPr>
      </p:pic>
      <p:sp>
        <p:nvSpPr>
          <p:cNvPr id="4" name="Title 3">
            <a:extLst>
              <a:ext uri="{FF2B5EF4-FFF2-40B4-BE49-F238E27FC236}">
                <a16:creationId xmlns:a16="http://schemas.microsoft.com/office/drawing/2014/main" id="{5EA3776A-4194-4C99-0882-85042249362B}"/>
              </a:ext>
            </a:extLst>
          </p:cNvPr>
          <p:cNvSpPr>
            <a:spLocks noGrp="1"/>
          </p:cNvSpPr>
          <p:nvPr>
            <p:ph type="title"/>
          </p:nvPr>
        </p:nvSpPr>
        <p:spPr>
          <a:xfrm>
            <a:off x="5506065" y="164592"/>
            <a:ext cx="6554871" cy="804672"/>
          </a:xfrm>
        </p:spPr>
        <p:txBody>
          <a:bodyPr>
            <a:normAutofit fontScale="90000"/>
          </a:bodyPr>
          <a:lstStyle/>
          <a:p>
            <a:r>
              <a:rPr lang="en-US" dirty="0"/>
              <a:t>Synchronous Motor Controller Retrofits</a:t>
            </a:r>
          </a:p>
        </p:txBody>
      </p:sp>
    </p:spTree>
    <p:extLst>
      <p:ext uri="{BB962C8B-B14F-4D97-AF65-F5344CB8AC3E}">
        <p14:creationId xmlns:p14="http://schemas.microsoft.com/office/powerpoint/2010/main" val="25130092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lstStyle/>
          <a:p>
            <a:pPr marL="0" indent="0">
              <a:buNone/>
            </a:pPr>
            <a:r>
              <a:rPr lang="en-US" sz="1700" b="1" dirty="0">
                <a:solidFill>
                  <a:srgbClr val="005B95"/>
                </a:solidFill>
              </a:rPr>
              <a:t>Power Company Experts</a:t>
            </a:r>
          </a:p>
          <a:p>
            <a:pPr marL="742950" lvl="1" indent="-285750"/>
            <a:r>
              <a:rPr lang="en-US" sz="1600" dirty="0">
                <a:solidFill>
                  <a:prstClr val="black"/>
                </a:solidFill>
              </a:rPr>
              <a:t>Work directly with the Power Company on the client's behalf</a:t>
            </a:r>
          </a:p>
          <a:p>
            <a:pPr marL="742950" lvl="1" indent="-285750"/>
            <a:r>
              <a:rPr lang="en-US" sz="1600" dirty="0">
                <a:solidFill>
                  <a:prstClr val="black"/>
                </a:solidFill>
              </a:rPr>
              <a:t>We know what is required to get site approvals</a:t>
            </a:r>
          </a:p>
          <a:p>
            <a:pPr marL="0" indent="0">
              <a:buNone/>
            </a:pPr>
            <a:r>
              <a:rPr lang="en-US" sz="1700" b="1" dirty="0">
                <a:solidFill>
                  <a:srgbClr val="005B95"/>
                </a:solidFill>
              </a:rPr>
              <a:t>Electrical Infrastructure Design</a:t>
            </a:r>
          </a:p>
          <a:p>
            <a:pPr marL="742950" lvl="1" indent="-285750"/>
            <a:r>
              <a:rPr lang="en-US" sz="1600" dirty="0">
                <a:solidFill>
                  <a:prstClr val="black"/>
                </a:solidFill>
              </a:rPr>
              <a:t>Low, medium, and high voltage</a:t>
            </a:r>
          </a:p>
          <a:p>
            <a:pPr marL="742950" lvl="1" indent="-285750"/>
            <a:r>
              <a:rPr lang="en-US" sz="1600" dirty="0">
                <a:solidFill>
                  <a:prstClr val="black"/>
                </a:solidFill>
              </a:rPr>
              <a:t>Coordinating between the electrical service entrance and customer-owned equipment</a:t>
            </a:r>
          </a:p>
          <a:p>
            <a:pPr marL="1200150" lvl="2" indent="-285750"/>
            <a:r>
              <a:rPr lang="en-US" sz="1600" dirty="0">
                <a:solidFill>
                  <a:prstClr val="black"/>
                </a:solidFill>
              </a:rPr>
              <a:t>Load forms</a:t>
            </a:r>
          </a:p>
          <a:p>
            <a:pPr marL="1200150" lvl="2" indent="-285750"/>
            <a:r>
              <a:rPr lang="en-US" sz="1600" dirty="0">
                <a:solidFill>
                  <a:prstClr val="black"/>
                </a:solidFill>
              </a:rPr>
              <a:t>Connection requirements</a:t>
            </a:r>
          </a:p>
          <a:p>
            <a:pPr marL="1200150" lvl="2" indent="-285750"/>
            <a:r>
              <a:rPr lang="en-US" sz="1600" dirty="0">
                <a:solidFill>
                  <a:prstClr val="black"/>
                </a:solidFill>
              </a:rPr>
              <a:t>Sizing and specifications</a:t>
            </a:r>
            <a:endParaRPr lang="en-US" sz="1600" dirty="0"/>
          </a:p>
        </p:txBody>
      </p:sp>
      <p:pic>
        <p:nvPicPr>
          <p:cNvPr id="5" name="Picture Placeholder 4"/>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l="7485" r="7485"/>
          <a:stretch>
            <a:fillRect/>
          </a:stretch>
        </p:blipFill>
        <p:spPr>
          <a:prstGeom prst="rect">
            <a:avLst/>
          </a:prstGeom>
        </p:spPr>
      </p:pic>
      <p:sp>
        <p:nvSpPr>
          <p:cNvPr id="4" name="Title 3"/>
          <p:cNvSpPr>
            <a:spLocks noGrp="1"/>
          </p:cNvSpPr>
          <p:nvPr>
            <p:ph type="title"/>
          </p:nvPr>
        </p:nvSpPr>
        <p:spPr/>
        <p:txBody>
          <a:bodyPr/>
          <a:lstStyle/>
          <a:p>
            <a:r>
              <a:rPr lang="en-US" dirty="0"/>
              <a:t>Power Company Experts</a:t>
            </a:r>
          </a:p>
        </p:txBody>
      </p:sp>
      <p:sp>
        <p:nvSpPr>
          <p:cNvPr id="6" name="TextBox 5"/>
          <p:cNvSpPr txBox="1"/>
          <p:nvPr/>
        </p:nvSpPr>
        <p:spPr>
          <a:xfrm>
            <a:off x="9016652" y="6176963"/>
            <a:ext cx="3044284" cy="369332"/>
          </a:xfrm>
          <a:prstGeom prst="rect">
            <a:avLst/>
          </a:prstGeom>
          <a:noFill/>
        </p:spPr>
        <p:txBody>
          <a:bodyPr wrap="square" rtlCol="0">
            <a:spAutoFit/>
          </a:bodyPr>
          <a:lstStyle/>
          <a:p>
            <a:r>
              <a:rPr lang="en-US" b="1" dirty="0">
                <a:solidFill>
                  <a:schemeClr val="bg1"/>
                </a:solidFill>
                <a:latin typeface="Arial" panose="020B0604020202020204" pitchFamily="34" charset="0"/>
                <a:cs typeface="Arial" panose="020B0604020202020204" pitchFamily="34" charset="0"/>
                <a:hlinkClick r:id="rId4" action="ppaction://hlinksldjump"/>
              </a:rPr>
              <a:t>Return to Services Page</a:t>
            </a:r>
            <a:endParaRPr lang="en-US"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672828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6450" y="2860217"/>
            <a:ext cx="10659099" cy="1137566"/>
          </a:xfrm>
        </p:spPr>
        <p:txBody>
          <a:bodyPr>
            <a:normAutofit fontScale="90000"/>
          </a:bodyPr>
          <a:lstStyle/>
          <a:p>
            <a:pPr algn="ctr"/>
            <a:r>
              <a:rPr lang="en-US" sz="4900" b="1" dirty="0">
                <a:solidFill>
                  <a:srgbClr val="005B95"/>
                </a:solidFill>
                <a:latin typeface="Arial" panose="020B0604020202020204" pitchFamily="34" charset="0"/>
                <a:cs typeface="Arial" panose="020B0604020202020204" pitchFamily="34" charset="0"/>
              </a:rPr>
              <a:t>System Integration &amp; Commissioning</a:t>
            </a:r>
            <a:br>
              <a:rPr lang="en-US" b="1" dirty="0">
                <a:solidFill>
                  <a:srgbClr val="005B95"/>
                </a:solidFill>
                <a:latin typeface="Arial" panose="020B0604020202020204" pitchFamily="34" charset="0"/>
                <a:cs typeface="Arial" panose="020B0604020202020204" pitchFamily="34" charset="0"/>
              </a:rPr>
            </a:br>
            <a:r>
              <a:rPr lang="en-US" sz="1600" b="1" dirty="0">
                <a:solidFill>
                  <a:srgbClr val="005B95"/>
                </a:solidFill>
                <a:latin typeface="Arial" panose="020B0604020202020204" pitchFamily="34" charset="0"/>
                <a:cs typeface="Arial" panose="020B0604020202020204" pitchFamily="34" charset="0"/>
              </a:rPr>
              <a:t>(includes Web Gauging &amp; O2E)</a:t>
            </a:r>
          </a:p>
        </p:txBody>
      </p:sp>
      <p:sp>
        <p:nvSpPr>
          <p:cNvPr id="3" name="TextBox 2"/>
          <p:cNvSpPr txBox="1"/>
          <p:nvPr/>
        </p:nvSpPr>
        <p:spPr>
          <a:xfrm>
            <a:off x="8965580" y="6266986"/>
            <a:ext cx="3044284" cy="369332"/>
          </a:xfrm>
          <a:prstGeom prst="rect">
            <a:avLst/>
          </a:prstGeom>
          <a:noFill/>
        </p:spPr>
        <p:txBody>
          <a:bodyPr wrap="square" rtlCol="0">
            <a:spAutoFit/>
          </a:bodyPr>
          <a:lstStyle/>
          <a:p>
            <a:r>
              <a:rPr lang="en-US" b="1" dirty="0">
                <a:solidFill>
                  <a:schemeClr val="bg1"/>
                </a:solidFill>
                <a:latin typeface="Arial" panose="020B0604020202020204" pitchFamily="34" charset="0"/>
                <a:cs typeface="Arial" panose="020B0604020202020204" pitchFamily="34" charset="0"/>
                <a:hlinkClick r:id="rId2" action="ppaction://hlinksldjump"/>
              </a:rPr>
              <a:t>Return to Services Page</a:t>
            </a:r>
            <a:endParaRPr lang="en-US"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495130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308344" y="1307499"/>
            <a:ext cx="6655982" cy="5227116"/>
          </a:xfrm>
        </p:spPr>
        <p:txBody>
          <a:bodyPr>
            <a:noAutofit/>
          </a:bodyPr>
          <a:lstStyle/>
          <a:p>
            <a:r>
              <a:rPr lang="en-US" sz="1500" b="1" dirty="0">
                <a:solidFill>
                  <a:srgbClr val="005B95"/>
                </a:solidFill>
              </a:rPr>
              <a:t>Quad Plus </a:t>
            </a:r>
            <a:r>
              <a:rPr lang="en-US" sz="1500" dirty="0"/>
              <a:t>is a full-service electrical and automation system integrator for your manufacturing process. We deliver the resources needed for new installations in large-scale industrial processes and for retrofitting viable legacy machinery*</a:t>
            </a:r>
          </a:p>
          <a:p>
            <a:r>
              <a:rPr lang="en-US" sz="1500" dirty="0"/>
              <a:t>As a turnkey single point of contact, we coordinate all project phases to provide a fully-integrated solution from design</a:t>
            </a:r>
            <a:r>
              <a:rPr lang="en-US" sz="1500" b="1" dirty="0"/>
              <a:t> </a:t>
            </a:r>
            <a:r>
              <a:rPr lang="en-US" sz="1500" dirty="0"/>
              <a:t>to</a:t>
            </a:r>
            <a:r>
              <a:rPr lang="en-US" sz="1500" b="1" dirty="0"/>
              <a:t> </a:t>
            </a:r>
            <a:r>
              <a:rPr lang="en-US" sz="1500" dirty="0"/>
              <a:t>development, implementation, and commissioning.</a:t>
            </a:r>
          </a:p>
          <a:p>
            <a:pPr lvl="1"/>
            <a:r>
              <a:rPr lang="en-US" sz="1500" dirty="0"/>
              <a:t>We have experience with material handling and processing (continuous and discreet), and our background with a variety of applications provides better insight into your needs and constraints.</a:t>
            </a:r>
          </a:p>
          <a:p>
            <a:pPr lvl="1"/>
            <a:r>
              <a:rPr lang="en-US" sz="1500" dirty="0"/>
              <a:t>We work with all major original equipment manufacturers to build comprehensive solutions tailored to solve your system challenges. </a:t>
            </a:r>
          </a:p>
          <a:p>
            <a:pPr lvl="1"/>
            <a:r>
              <a:rPr lang="en-US" sz="1500" dirty="0"/>
              <a:t>Our expert engineers can tackle every processing application, including:</a:t>
            </a:r>
          </a:p>
          <a:p>
            <a:pPr lvl="2"/>
            <a:r>
              <a:rPr lang="en-US" sz="1500" dirty="0"/>
              <a:t>web tension control, </a:t>
            </a:r>
          </a:p>
          <a:p>
            <a:pPr lvl="2"/>
            <a:r>
              <a:rPr lang="en-US" sz="1500" dirty="0"/>
              <a:t>stacking and de-stacking</a:t>
            </a:r>
          </a:p>
          <a:p>
            <a:pPr lvl="2"/>
            <a:r>
              <a:rPr lang="en-US" sz="1500" dirty="0"/>
              <a:t>alignment and orientation detection and correction </a:t>
            </a:r>
          </a:p>
          <a:p>
            <a:pPr lvl="2"/>
            <a:r>
              <a:rPr lang="en-US" sz="1500" dirty="0"/>
              <a:t>recipe-based batching and coatings application </a:t>
            </a:r>
          </a:p>
          <a:p>
            <a:pPr lvl="2"/>
            <a:r>
              <a:rPr lang="en-US" sz="1500" dirty="0"/>
              <a:t>air handling</a:t>
            </a:r>
          </a:p>
          <a:p>
            <a:pPr marL="0" indent="0">
              <a:buNone/>
            </a:pPr>
            <a:r>
              <a:rPr lang="en-US" sz="1400" dirty="0"/>
              <a:t>* </a:t>
            </a:r>
            <a:r>
              <a:rPr lang="en-US" sz="1200" dirty="0"/>
              <a:t>When obsolete or unrepairable components mandate updates, Quad Plus can evaluate your assets to provide a retrofit option, often while avoiding the need to replace equipment entirely. (page 34)</a:t>
            </a:r>
            <a:endParaRPr lang="en-US" sz="1400" dirty="0"/>
          </a:p>
        </p:txBody>
      </p:sp>
      <p:pic>
        <p:nvPicPr>
          <p:cNvPr id="5" name="Picture Placeholder 4"/>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5690" r="5690" b="7413"/>
          <a:stretch/>
        </p:blipFill>
        <p:spPr>
          <a:xfrm>
            <a:off x="7423420" y="1690577"/>
            <a:ext cx="4119951" cy="3190286"/>
          </a:xfrm>
        </p:spPr>
      </p:pic>
      <p:sp>
        <p:nvSpPr>
          <p:cNvPr id="4" name="Title 3"/>
          <p:cNvSpPr>
            <a:spLocks noGrp="1"/>
          </p:cNvSpPr>
          <p:nvPr>
            <p:ph type="title"/>
          </p:nvPr>
        </p:nvSpPr>
        <p:spPr>
          <a:xfrm>
            <a:off x="6142906" y="239020"/>
            <a:ext cx="5477256" cy="804672"/>
          </a:xfrm>
        </p:spPr>
        <p:txBody>
          <a:bodyPr/>
          <a:lstStyle/>
          <a:p>
            <a:r>
              <a:rPr lang="en-US" dirty="0"/>
              <a:t>System Integration</a:t>
            </a:r>
          </a:p>
        </p:txBody>
      </p:sp>
      <p:pic>
        <p:nvPicPr>
          <p:cNvPr id="1026" name="Picture 2" descr="2025-system-integrator">
            <a:extLst>
              <a:ext uri="{FF2B5EF4-FFF2-40B4-BE49-F238E27FC236}">
                <a16:creationId xmlns:a16="http://schemas.microsoft.com/office/drawing/2014/main" id="{D8452ED8-F64D-D10D-6A31-56F274FED4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23419" y="5144670"/>
            <a:ext cx="4119952" cy="95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73255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142906" y="239020"/>
            <a:ext cx="5477256" cy="804672"/>
          </a:xfrm>
        </p:spPr>
        <p:txBody>
          <a:bodyPr/>
          <a:lstStyle/>
          <a:p>
            <a:r>
              <a:rPr lang="en-US" dirty="0"/>
              <a:t>System Integration</a:t>
            </a:r>
          </a:p>
        </p:txBody>
      </p:sp>
      <p:pic>
        <p:nvPicPr>
          <p:cNvPr id="11" name="Picture 10">
            <a:extLst>
              <a:ext uri="{FF2B5EF4-FFF2-40B4-BE49-F238E27FC236}">
                <a16:creationId xmlns:a16="http://schemas.microsoft.com/office/drawing/2014/main" id="{79AD81C7-FA91-24D8-489C-438C1AA83532}"/>
              </a:ext>
            </a:extLst>
          </p:cNvPr>
          <p:cNvPicPr>
            <a:picLocks noChangeAspect="1"/>
          </p:cNvPicPr>
          <p:nvPr/>
        </p:nvPicPr>
        <p:blipFill>
          <a:blip r:embed="rId3"/>
          <a:stretch>
            <a:fillRect/>
          </a:stretch>
        </p:blipFill>
        <p:spPr>
          <a:xfrm>
            <a:off x="288774" y="2378042"/>
            <a:ext cx="11331388" cy="2688969"/>
          </a:xfrm>
          <a:prstGeom prst="rect">
            <a:avLst/>
          </a:prstGeom>
        </p:spPr>
      </p:pic>
      <p:sp>
        <p:nvSpPr>
          <p:cNvPr id="13" name="TextBox 12">
            <a:extLst>
              <a:ext uri="{FF2B5EF4-FFF2-40B4-BE49-F238E27FC236}">
                <a16:creationId xmlns:a16="http://schemas.microsoft.com/office/drawing/2014/main" id="{68974FB7-8276-9E8D-9AAA-53F7F49E9B93}"/>
              </a:ext>
            </a:extLst>
          </p:cNvPr>
          <p:cNvSpPr txBox="1"/>
          <p:nvPr/>
        </p:nvSpPr>
        <p:spPr>
          <a:xfrm>
            <a:off x="288774" y="1482062"/>
            <a:ext cx="11785226" cy="615553"/>
          </a:xfrm>
          <a:prstGeom prst="rect">
            <a:avLst/>
          </a:prstGeom>
          <a:noFill/>
        </p:spPr>
        <p:txBody>
          <a:bodyPr wrap="square">
            <a:spAutoFit/>
          </a:bodyPr>
          <a:lstStyle/>
          <a:p>
            <a:pPr algn="ctr"/>
            <a:r>
              <a:rPr lang="en-US" sz="1800" b="1" dirty="0">
                <a:solidFill>
                  <a:srgbClr val="005B95"/>
                </a:solidFill>
                <a:latin typeface="Arial" panose="020B0604020202020204" pitchFamily="34" charset="0"/>
                <a:cs typeface="Arial" panose="020B0604020202020204" pitchFamily="34" charset="0"/>
              </a:rPr>
              <a:t>We know your system and are experts in your industry!</a:t>
            </a:r>
          </a:p>
          <a:p>
            <a:pPr algn="ctr"/>
            <a:r>
              <a:rPr lang="en-US" sz="1600" b="0" i="0" dirty="0">
                <a:solidFill>
                  <a:srgbClr val="000000"/>
                </a:solidFill>
                <a:effectLst/>
                <a:latin typeface="Arial" panose="020B0604020202020204" pitchFamily="34" charset="0"/>
                <a:cs typeface="Arial" panose="020B0604020202020204" pitchFamily="34" charset="0"/>
              </a:rPr>
              <a:t>We work with all major equipment suppliers to build comprehensive solutions tailored to solve your system challenges.</a:t>
            </a:r>
          </a:p>
        </p:txBody>
      </p:sp>
      <p:pic>
        <p:nvPicPr>
          <p:cNvPr id="14" name="Picture 13">
            <a:extLst>
              <a:ext uri="{FF2B5EF4-FFF2-40B4-BE49-F238E27FC236}">
                <a16:creationId xmlns:a16="http://schemas.microsoft.com/office/drawing/2014/main" id="{98DF940D-D740-04BA-A41B-D129360D1844}"/>
              </a:ext>
            </a:extLst>
          </p:cNvPr>
          <p:cNvPicPr>
            <a:picLocks noChangeAspect="1"/>
          </p:cNvPicPr>
          <p:nvPr/>
        </p:nvPicPr>
        <p:blipFill rotWithShape="1">
          <a:blip r:embed="rId4">
            <a:extLst>
              <a:ext uri="{28A0092B-C50C-407E-A947-70E740481C1C}">
                <a14:useLocalDpi xmlns:a14="http://schemas.microsoft.com/office/drawing/2010/main" val="0"/>
              </a:ext>
            </a:extLst>
          </a:blip>
          <a:srcRect t="35939" r="38803" b="3240"/>
          <a:stretch/>
        </p:blipFill>
        <p:spPr>
          <a:xfrm>
            <a:off x="134291" y="5318015"/>
            <a:ext cx="6033648" cy="983749"/>
          </a:xfrm>
          <a:prstGeom prst="rect">
            <a:avLst/>
          </a:prstGeom>
        </p:spPr>
      </p:pic>
      <p:pic>
        <p:nvPicPr>
          <p:cNvPr id="15" name="Picture 14">
            <a:extLst>
              <a:ext uri="{FF2B5EF4-FFF2-40B4-BE49-F238E27FC236}">
                <a16:creationId xmlns:a16="http://schemas.microsoft.com/office/drawing/2014/main" id="{31CC83F6-167A-40E8-1C82-1F888ABCEF8F}"/>
              </a:ext>
            </a:extLst>
          </p:cNvPr>
          <p:cNvPicPr>
            <a:picLocks noChangeAspect="1"/>
          </p:cNvPicPr>
          <p:nvPr/>
        </p:nvPicPr>
        <p:blipFill rotWithShape="1">
          <a:blip r:embed="rId4">
            <a:extLst>
              <a:ext uri="{28A0092B-C50C-407E-A947-70E740481C1C}">
                <a14:useLocalDpi xmlns:a14="http://schemas.microsoft.com/office/drawing/2010/main" val="0"/>
              </a:ext>
            </a:extLst>
          </a:blip>
          <a:srcRect l="64967" t="40220" r="22611"/>
          <a:stretch/>
        </p:blipFill>
        <p:spPr>
          <a:xfrm>
            <a:off x="6167939" y="5337522"/>
            <a:ext cx="1246094" cy="983749"/>
          </a:xfrm>
          <a:prstGeom prst="rect">
            <a:avLst/>
          </a:prstGeom>
        </p:spPr>
      </p:pic>
      <p:pic>
        <p:nvPicPr>
          <p:cNvPr id="16" name="Picture 15">
            <a:extLst>
              <a:ext uri="{FF2B5EF4-FFF2-40B4-BE49-F238E27FC236}">
                <a16:creationId xmlns:a16="http://schemas.microsoft.com/office/drawing/2014/main" id="{5EE606C1-5DF5-3F2A-5A7D-DF17E9682C8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65108" y="5259498"/>
            <a:ext cx="1022761" cy="1022761"/>
          </a:xfrm>
          <a:prstGeom prst="rect">
            <a:avLst/>
          </a:prstGeom>
        </p:spPr>
      </p:pic>
      <p:pic>
        <p:nvPicPr>
          <p:cNvPr id="17" name="Picture 16">
            <a:extLst>
              <a:ext uri="{FF2B5EF4-FFF2-40B4-BE49-F238E27FC236}">
                <a16:creationId xmlns:a16="http://schemas.microsoft.com/office/drawing/2014/main" id="{6814A478-7911-7D5F-D9F7-CD762163FFCD}"/>
              </a:ext>
            </a:extLst>
          </p:cNvPr>
          <p:cNvPicPr>
            <a:picLocks noChangeAspect="1"/>
          </p:cNvPicPr>
          <p:nvPr/>
        </p:nvPicPr>
        <p:blipFill rotWithShape="1">
          <a:blip r:embed="rId4">
            <a:extLst>
              <a:ext uri="{28A0092B-C50C-407E-A947-70E740481C1C}">
                <a14:useLocalDpi xmlns:a14="http://schemas.microsoft.com/office/drawing/2010/main" val="0"/>
              </a:ext>
            </a:extLst>
          </a:blip>
          <a:srcRect l="81456" t="40220"/>
          <a:stretch/>
        </p:blipFill>
        <p:spPr>
          <a:xfrm>
            <a:off x="7414033" y="5395792"/>
            <a:ext cx="1860205" cy="983749"/>
          </a:xfrm>
          <a:prstGeom prst="rect">
            <a:avLst/>
          </a:prstGeom>
        </p:spPr>
      </p:pic>
      <p:pic>
        <p:nvPicPr>
          <p:cNvPr id="19" name="Picture 18" descr="A blue and white logo&#10;&#10;Description automatically generated">
            <a:extLst>
              <a:ext uri="{FF2B5EF4-FFF2-40B4-BE49-F238E27FC236}">
                <a16:creationId xmlns:a16="http://schemas.microsoft.com/office/drawing/2014/main" id="{54B0BEAC-FE4F-2130-9B84-B6A44153B723}"/>
              </a:ext>
            </a:extLst>
          </p:cNvPr>
          <p:cNvPicPr>
            <a:picLocks noChangeAspect="1"/>
          </p:cNvPicPr>
          <p:nvPr/>
        </p:nvPicPr>
        <p:blipFill>
          <a:blip r:embed="rId6" cstate="print">
            <a:extLst>
              <a:ext uri="{28A0092B-C50C-407E-A947-70E740481C1C}">
                <a14:useLocalDpi xmlns:a14="http://schemas.microsoft.com/office/drawing/2010/main" val="0"/>
              </a:ext>
            </a:extLst>
          </a:blip>
          <a:srcRect l="19587" t="12018" r="25291" b="19610"/>
          <a:stretch/>
        </p:blipFill>
        <p:spPr>
          <a:xfrm>
            <a:off x="9351306" y="5337523"/>
            <a:ext cx="1022761" cy="895180"/>
          </a:xfrm>
          <a:prstGeom prst="rect">
            <a:avLst/>
          </a:prstGeom>
        </p:spPr>
      </p:pic>
    </p:spTree>
    <p:extLst>
      <p:ext uri="{BB962C8B-B14F-4D97-AF65-F5344CB8AC3E}">
        <p14:creationId xmlns:p14="http://schemas.microsoft.com/office/powerpoint/2010/main" val="15668021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568AF72-8F69-4110-A121-F7CA2FD02B4E}"/>
              </a:ext>
            </a:extLst>
          </p:cNvPr>
          <p:cNvSpPr txBox="1"/>
          <p:nvPr/>
        </p:nvSpPr>
        <p:spPr>
          <a:xfrm>
            <a:off x="7972517" y="491759"/>
            <a:ext cx="3738524" cy="523220"/>
          </a:xfrm>
          <a:prstGeom prst="rect">
            <a:avLst/>
          </a:prstGeom>
          <a:noFill/>
        </p:spPr>
        <p:txBody>
          <a:bodyPr wrap="none" rtlCol="0">
            <a:spAutoFit/>
          </a:bodyPr>
          <a:lstStyle/>
          <a:p>
            <a:r>
              <a:rPr lang="en-US" sz="2800" b="1" dirty="0">
                <a:solidFill>
                  <a:srgbClr val="005B95"/>
                </a:solidFill>
                <a:latin typeface="Arial" panose="020B0604020202020204" pitchFamily="34" charset="0"/>
                <a:cs typeface="Arial" panose="020B0604020202020204" pitchFamily="34" charset="0"/>
              </a:rPr>
              <a:t>System Engineering </a:t>
            </a:r>
          </a:p>
        </p:txBody>
      </p:sp>
      <p:sp>
        <p:nvSpPr>
          <p:cNvPr id="6" name="TextBox 5">
            <a:extLst>
              <a:ext uri="{FF2B5EF4-FFF2-40B4-BE49-F238E27FC236}">
                <a16:creationId xmlns:a16="http://schemas.microsoft.com/office/drawing/2014/main" id="{1E9420F3-39AB-4FBB-BC03-353A3200CFD5}"/>
              </a:ext>
            </a:extLst>
          </p:cNvPr>
          <p:cNvSpPr txBox="1"/>
          <p:nvPr/>
        </p:nvSpPr>
        <p:spPr>
          <a:xfrm>
            <a:off x="603623" y="1471910"/>
            <a:ext cx="5498352" cy="4508927"/>
          </a:xfrm>
          <a:prstGeom prst="rect">
            <a:avLst/>
          </a:prstGeom>
          <a:noFill/>
        </p:spPr>
        <p:txBody>
          <a:bodyPr wrap="square" rtlCol="0">
            <a:spAutoFit/>
          </a:bodyPr>
          <a:lstStyle/>
          <a:p>
            <a:r>
              <a:rPr lang="en-US" b="1" dirty="0">
                <a:solidFill>
                  <a:srgbClr val="005B95"/>
                </a:solidFill>
                <a:latin typeface="Arial" panose="020B0604020202020204" pitchFamily="34" charset="0"/>
                <a:cs typeface="Arial" panose="020B0604020202020204" pitchFamily="34" charset="0"/>
              </a:rPr>
              <a:t>System Engineering</a:t>
            </a:r>
          </a:p>
          <a:p>
            <a:endParaRPr lang="en-US" sz="1600" b="1" dirty="0">
              <a:solidFill>
                <a:srgbClr val="005B95"/>
              </a:solidFill>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Our engineers know how to program the system.</a:t>
            </a:r>
          </a:p>
          <a:p>
            <a:pPr marL="742950" lvl="1"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The same engineers who initially meet with the customer to learn what needs to be done also build the BOM, pick out the hardware design, and program the system.  </a:t>
            </a:r>
          </a:p>
          <a:p>
            <a:pPr marL="742950" lvl="1"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Our application solution capabilities are vast, including but not limited to the following core areas:</a:t>
            </a:r>
          </a:p>
          <a:p>
            <a:pPr marL="1200150" lvl="2"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Coordinated Drive &amp; Automation Systems</a:t>
            </a:r>
          </a:p>
          <a:p>
            <a:pPr marL="1200150" lvl="2"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PLC, HMI &amp; SCADA Automation Solutions</a:t>
            </a:r>
          </a:p>
          <a:p>
            <a:pPr marL="1200150" lvl="2"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AC Common Buss Coordinated Process Lines</a:t>
            </a:r>
          </a:p>
          <a:p>
            <a:pPr marL="1200150" lvl="2"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Regenerative Drive Systems</a:t>
            </a:r>
          </a:p>
          <a:p>
            <a:pPr marL="1200150" lvl="2"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Motion Control Systems</a:t>
            </a:r>
          </a:p>
          <a:p>
            <a:pPr marL="1200150" lvl="2"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Medium Voltage Systems</a:t>
            </a:r>
          </a:p>
          <a:p>
            <a:pPr marL="285750" indent="-285750">
              <a:buFont typeface="Arial" panose="020B0604020202020204" pitchFamily="34" charset="0"/>
              <a:buChar char="•"/>
            </a:pPr>
            <a:endParaRPr lang="en-US" sz="1400" dirty="0">
              <a:solidFill>
                <a:prstClr val="black"/>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47772"/>
          <a:stretch/>
        </p:blipFill>
        <p:spPr>
          <a:xfrm>
            <a:off x="6335059" y="1571213"/>
            <a:ext cx="5253318" cy="4702302"/>
          </a:xfrm>
          <a:prstGeom prst="rect">
            <a:avLst/>
          </a:prstGeom>
        </p:spPr>
      </p:pic>
    </p:spTree>
    <p:extLst>
      <p:ext uri="{BB962C8B-B14F-4D97-AF65-F5344CB8AC3E}">
        <p14:creationId xmlns:p14="http://schemas.microsoft.com/office/powerpoint/2010/main" val="23406365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EB0456-EA56-2D62-55A6-2C5733ECA5B7}"/>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1BEDEF2E-02D9-153F-982C-6248100D5FB7}"/>
              </a:ext>
            </a:extLst>
          </p:cNvPr>
          <p:cNvSpPr txBox="1">
            <a:spLocks noChangeArrowheads="1"/>
          </p:cNvSpPr>
          <p:nvPr/>
        </p:nvSpPr>
        <p:spPr>
          <a:xfrm>
            <a:off x="6431787" y="1446953"/>
            <a:ext cx="4507992" cy="1378004"/>
          </a:xfrm>
          <a:prstGeom prst="rect">
            <a:avLst/>
          </a:prstGeom>
          <a:no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182880" lvl="1" algn="l">
              <a:defRPr/>
            </a:pPr>
            <a:r>
              <a:rPr lang="en-US" sz="2400" b="1" dirty="0">
                <a:solidFill>
                  <a:srgbClr val="005B95"/>
                </a:solidFill>
                <a:latin typeface="Arial" panose="020B0604020202020204" pitchFamily="34" charset="0"/>
                <a:cs typeface="Arial" panose="020B0604020202020204" pitchFamily="34" charset="0"/>
              </a:rPr>
              <a:t>$200 Million+ Annual Sales</a:t>
            </a:r>
          </a:p>
          <a:p>
            <a:pPr marL="468630" lvl="2" indent="-285750" algn="l">
              <a:spcBef>
                <a:spcPts val="300"/>
              </a:spcBef>
              <a:buFont typeface="Arial" panose="020B0604020202020204" pitchFamily="34" charset="0"/>
              <a:buChar char="•"/>
              <a:defRPr/>
            </a:pPr>
            <a:r>
              <a:rPr lang="en-US" sz="1400" dirty="0">
                <a:solidFill>
                  <a:prstClr val="black"/>
                </a:solidFill>
                <a:latin typeface="Arial" panose="020B0604020202020204" pitchFamily="34" charset="0"/>
                <a:cs typeface="Arial" panose="020B0604020202020204" pitchFamily="34" charset="0"/>
              </a:rPr>
              <a:t>Total Personnel – 300+</a:t>
            </a:r>
          </a:p>
          <a:p>
            <a:pPr marL="468630" lvl="2" indent="-285750" algn="l">
              <a:spcBef>
                <a:spcPts val="300"/>
              </a:spcBef>
              <a:buFont typeface="Arial" panose="020B0604020202020204" pitchFamily="34" charset="0"/>
              <a:buChar char="•"/>
              <a:defRPr/>
            </a:pPr>
            <a:r>
              <a:rPr lang="en-US" sz="1400" dirty="0">
                <a:solidFill>
                  <a:prstClr val="black"/>
                </a:solidFill>
                <a:latin typeface="Arial" panose="020B0604020202020204" pitchFamily="34" charset="0"/>
                <a:cs typeface="Arial" panose="020B0604020202020204" pitchFamily="34" charset="0"/>
              </a:rPr>
              <a:t>U.S. based Engineers – 90+</a:t>
            </a:r>
          </a:p>
          <a:p>
            <a:pPr lvl="1" algn="l">
              <a:defRPr/>
            </a:pPr>
            <a:endParaRPr lang="en-US" sz="2400" dirty="0">
              <a:solidFill>
                <a:prstClr val="black"/>
              </a:solidFill>
              <a:latin typeface="Calibri" panose="020F0502020204030204"/>
            </a:endParaRPr>
          </a:p>
          <a:p>
            <a:pPr lvl="1">
              <a:defRPr/>
            </a:pPr>
            <a:endParaRPr lang="en-US" sz="1400" dirty="0">
              <a:solidFill>
                <a:prstClr val="black"/>
              </a:solidFill>
              <a:latin typeface="Calibri" panose="020F0502020204030204"/>
            </a:endParaRPr>
          </a:p>
        </p:txBody>
      </p:sp>
      <p:sp>
        <p:nvSpPr>
          <p:cNvPr id="7" name="Rectangle 6">
            <a:extLst>
              <a:ext uri="{FF2B5EF4-FFF2-40B4-BE49-F238E27FC236}">
                <a16:creationId xmlns:a16="http://schemas.microsoft.com/office/drawing/2014/main" id="{038CC58A-1896-ABCC-804F-0A01B9980969}"/>
              </a:ext>
            </a:extLst>
          </p:cNvPr>
          <p:cNvSpPr/>
          <p:nvPr/>
        </p:nvSpPr>
        <p:spPr>
          <a:xfrm>
            <a:off x="959938" y="1383263"/>
            <a:ext cx="4420999" cy="5209118"/>
          </a:xfrm>
          <a:prstGeom prst="rect">
            <a:avLst/>
          </a:prstGeom>
        </p:spPr>
        <p:txBody>
          <a:bodyPr wrap="square">
            <a:spAutoFit/>
          </a:bodyPr>
          <a:lstStyle/>
          <a:p>
            <a:pPr marL="182880" lvl="2">
              <a:defRPr/>
            </a:pPr>
            <a:r>
              <a:rPr lang="en-US" sz="2400" b="1" dirty="0">
                <a:solidFill>
                  <a:srgbClr val="005B95"/>
                </a:solidFill>
                <a:latin typeface="Arial" panose="020B0604020202020204" pitchFamily="34" charset="0"/>
                <a:cs typeface="Arial" panose="020B0604020202020204" pitchFamily="34" charset="0"/>
              </a:rPr>
              <a:t>Strategically Located </a:t>
            </a:r>
          </a:p>
          <a:p>
            <a:pPr marL="468630" lvl="2" indent="-285750">
              <a:spcBef>
                <a:spcPts val="300"/>
              </a:spcBef>
              <a:buFont typeface="Arial" panose="020B0604020202020204" pitchFamily="34" charset="0"/>
              <a:buChar char="•"/>
              <a:defRPr/>
            </a:pPr>
            <a:r>
              <a:rPr lang="en-US" sz="1400" dirty="0">
                <a:solidFill>
                  <a:prstClr val="black"/>
                </a:solidFill>
                <a:latin typeface="Arial" panose="020B0604020202020204" pitchFamily="34" charset="0"/>
                <a:cs typeface="Arial" panose="020B0604020202020204" pitchFamily="34" charset="0"/>
              </a:rPr>
              <a:t>Illinois / Chicagoland</a:t>
            </a:r>
          </a:p>
          <a:p>
            <a:pPr marL="925830" lvl="3" indent="-285750">
              <a:spcBef>
                <a:spcPts val="300"/>
              </a:spcBef>
              <a:buFont typeface="Arial" panose="020B0604020202020204" pitchFamily="34" charset="0"/>
              <a:buChar char="•"/>
              <a:defRPr/>
            </a:pPr>
            <a:r>
              <a:rPr lang="en-US" sz="1400" dirty="0">
                <a:solidFill>
                  <a:prstClr val="black"/>
                </a:solidFill>
                <a:latin typeface="Arial" panose="020B0604020202020204" pitchFamily="34" charset="0"/>
                <a:cs typeface="Arial" panose="020B0604020202020204" pitchFamily="34" charset="0"/>
              </a:rPr>
              <a:t>Licensed Professional Engineering</a:t>
            </a:r>
          </a:p>
          <a:p>
            <a:pPr marL="925830" lvl="3" indent="-285750">
              <a:spcBef>
                <a:spcPts val="300"/>
              </a:spcBef>
              <a:buFont typeface="Arial" panose="020B0604020202020204" pitchFamily="34" charset="0"/>
              <a:buChar char="•"/>
              <a:defRPr/>
            </a:pPr>
            <a:r>
              <a:rPr lang="en-US" sz="1400" dirty="0">
                <a:solidFill>
                  <a:prstClr val="black"/>
                </a:solidFill>
                <a:latin typeface="Arial" panose="020B0604020202020204" pitchFamily="34" charset="0"/>
                <a:cs typeface="Arial" panose="020B0604020202020204" pitchFamily="34" charset="0"/>
              </a:rPr>
              <a:t>Machine Safety </a:t>
            </a:r>
          </a:p>
          <a:p>
            <a:pPr marL="925830" lvl="3" indent="-285750">
              <a:spcBef>
                <a:spcPts val="300"/>
              </a:spcBef>
              <a:buFont typeface="Arial" panose="020B0604020202020204" pitchFamily="34" charset="0"/>
              <a:buChar char="•"/>
              <a:defRPr/>
            </a:pPr>
            <a:r>
              <a:rPr lang="en-US" sz="1400" dirty="0">
                <a:solidFill>
                  <a:prstClr val="black"/>
                </a:solidFill>
                <a:latin typeface="Arial" panose="020B0604020202020204" pitchFamily="34" charset="0"/>
                <a:cs typeface="Arial" panose="020B0604020202020204" pitchFamily="34" charset="0"/>
              </a:rPr>
              <a:t>Industrial Automation &amp; Commissioning</a:t>
            </a:r>
          </a:p>
          <a:p>
            <a:pPr marL="925830" lvl="3" indent="-285750">
              <a:spcBef>
                <a:spcPts val="300"/>
              </a:spcBef>
              <a:buFont typeface="Arial" panose="020B0604020202020204" pitchFamily="34" charset="0"/>
              <a:buChar char="•"/>
              <a:defRPr/>
            </a:pPr>
            <a:r>
              <a:rPr lang="en-US" sz="1400" dirty="0">
                <a:solidFill>
                  <a:prstClr val="black"/>
                </a:solidFill>
                <a:latin typeface="Arial" panose="020B0604020202020204" pitchFamily="34" charset="0"/>
                <a:cs typeface="Arial" panose="020B0604020202020204" pitchFamily="34" charset="0"/>
              </a:rPr>
              <a:t>Auto Shredding &amp; Large Drives </a:t>
            </a:r>
          </a:p>
          <a:p>
            <a:pPr marL="925830" lvl="3" indent="-285750">
              <a:spcBef>
                <a:spcPts val="300"/>
              </a:spcBef>
              <a:buFont typeface="Arial" panose="020B0604020202020204" pitchFamily="34" charset="0"/>
              <a:buChar char="•"/>
              <a:defRPr/>
            </a:pPr>
            <a:r>
              <a:rPr lang="en-US" sz="1400" dirty="0">
                <a:solidFill>
                  <a:prstClr val="black"/>
                </a:solidFill>
                <a:latin typeface="Arial" panose="020B0604020202020204" pitchFamily="34" charset="0"/>
                <a:cs typeface="Arial" panose="020B0604020202020204" pitchFamily="34" charset="0"/>
              </a:rPr>
              <a:t>NETA Electrical Power Testing</a:t>
            </a:r>
          </a:p>
          <a:p>
            <a:pPr marL="925830" lvl="3" indent="-285750">
              <a:spcBef>
                <a:spcPts val="300"/>
              </a:spcBef>
              <a:buFont typeface="Arial" panose="020B0604020202020204" pitchFamily="34" charset="0"/>
              <a:buChar char="•"/>
              <a:defRPr/>
            </a:pPr>
            <a:r>
              <a:rPr lang="en-US" sz="1400" dirty="0">
                <a:solidFill>
                  <a:prstClr val="black"/>
                </a:solidFill>
                <a:latin typeface="Arial" panose="020B0604020202020204" pitchFamily="34" charset="0"/>
                <a:cs typeface="Arial" panose="020B0604020202020204" pitchFamily="34" charset="0"/>
              </a:rPr>
              <a:t>Power Studies</a:t>
            </a:r>
          </a:p>
          <a:p>
            <a:pPr marL="925830" lvl="3" indent="-285750">
              <a:spcBef>
                <a:spcPts val="300"/>
              </a:spcBef>
              <a:buFont typeface="Arial" panose="020B0604020202020204" pitchFamily="34" charset="0"/>
              <a:buChar char="•"/>
              <a:defRPr/>
            </a:pPr>
            <a:r>
              <a:rPr lang="en-US" sz="1400" dirty="0">
                <a:solidFill>
                  <a:prstClr val="black"/>
                </a:solidFill>
                <a:latin typeface="Arial" panose="020B0604020202020204" pitchFamily="34" charset="0"/>
                <a:cs typeface="Arial" panose="020B0604020202020204" pitchFamily="34" charset="0"/>
              </a:rPr>
              <a:t>AC / DC Drive Repair</a:t>
            </a:r>
          </a:p>
          <a:p>
            <a:pPr marL="925830" lvl="3" indent="-285750">
              <a:spcBef>
                <a:spcPts val="300"/>
              </a:spcBef>
              <a:buFont typeface="Arial" panose="020B0604020202020204" pitchFamily="34" charset="0"/>
              <a:buChar char="•"/>
              <a:defRPr/>
            </a:pPr>
            <a:r>
              <a:rPr lang="en-US" sz="1400" dirty="0">
                <a:solidFill>
                  <a:prstClr val="black"/>
                </a:solidFill>
                <a:latin typeface="Arial" panose="020B0604020202020204" pitchFamily="34" charset="0"/>
                <a:cs typeface="Arial" panose="020B0604020202020204" pitchFamily="34" charset="0"/>
              </a:rPr>
              <a:t>Circuit Breaker Repair / Reconditioning</a:t>
            </a:r>
          </a:p>
          <a:p>
            <a:pPr marL="925830" lvl="3" indent="-285750">
              <a:spcBef>
                <a:spcPts val="300"/>
              </a:spcBef>
              <a:buFont typeface="Arial" panose="020B0604020202020204" pitchFamily="34" charset="0"/>
              <a:buChar char="•"/>
              <a:defRPr/>
            </a:pPr>
            <a:r>
              <a:rPr lang="en-US" sz="1400" dirty="0">
                <a:solidFill>
                  <a:prstClr val="black"/>
                </a:solidFill>
                <a:latin typeface="Arial" panose="020B0604020202020204" pitchFamily="34" charset="0"/>
                <a:cs typeface="Arial" panose="020B0604020202020204" pitchFamily="34" charset="0"/>
              </a:rPr>
              <a:t>Parts Distributor</a:t>
            </a:r>
          </a:p>
          <a:p>
            <a:pPr marL="468630" lvl="2" indent="-285750">
              <a:spcBef>
                <a:spcPts val="300"/>
              </a:spcBef>
              <a:buFont typeface="Arial" panose="020B0604020202020204" pitchFamily="34" charset="0"/>
              <a:buChar char="•"/>
              <a:defRPr/>
            </a:pPr>
            <a:r>
              <a:rPr lang="en-US" sz="1400" dirty="0">
                <a:solidFill>
                  <a:prstClr val="black"/>
                </a:solidFill>
                <a:latin typeface="Arial" panose="020B0604020202020204" pitchFamily="34" charset="0"/>
                <a:cs typeface="Arial" panose="020B0604020202020204" pitchFamily="34" charset="0"/>
              </a:rPr>
              <a:t>Texas</a:t>
            </a:r>
          </a:p>
          <a:p>
            <a:pPr marL="925830" lvl="3" indent="-285750">
              <a:spcBef>
                <a:spcPts val="300"/>
              </a:spcBef>
              <a:buFont typeface="Arial" panose="020B0604020202020204" pitchFamily="34" charset="0"/>
              <a:buChar char="•"/>
              <a:defRPr/>
            </a:pPr>
            <a:r>
              <a:rPr lang="en-US" sz="1400" dirty="0">
                <a:solidFill>
                  <a:prstClr val="black"/>
                </a:solidFill>
                <a:latin typeface="Arial" panose="020B0604020202020204" pitchFamily="34" charset="0"/>
                <a:cs typeface="Arial" panose="020B0604020202020204" pitchFamily="34" charset="0"/>
              </a:rPr>
              <a:t>Oil, Gas &amp; Marine Integration &amp; Manufacturing</a:t>
            </a:r>
          </a:p>
          <a:p>
            <a:pPr marL="925830" lvl="3" indent="-285750">
              <a:spcBef>
                <a:spcPts val="300"/>
              </a:spcBef>
              <a:buFont typeface="Arial" panose="020B0604020202020204" pitchFamily="34" charset="0"/>
              <a:buChar char="•"/>
              <a:defRPr/>
            </a:pPr>
            <a:r>
              <a:rPr lang="en-US" sz="1400" dirty="0">
                <a:solidFill>
                  <a:prstClr val="black"/>
                </a:solidFill>
                <a:latin typeface="Arial" panose="020B0604020202020204" pitchFamily="34" charset="0"/>
                <a:cs typeface="Arial" panose="020B0604020202020204" pitchFamily="34" charset="0"/>
              </a:rPr>
              <a:t>Drive Repair</a:t>
            </a:r>
          </a:p>
          <a:p>
            <a:pPr marL="925830" lvl="3" indent="-285750">
              <a:spcBef>
                <a:spcPts val="300"/>
              </a:spcBef>
              <a:buFont typeface="Arial" panose="020B0604020202020204" pitchFamily="34" charset="0"/>
              <a:buChar char="•"/>
              <a:defRPr/>
            </a:pPr>
            <a:r>
              <a:rPr lang="en-US" sz="1400" dirty="0">
                <a:solidFill>
                  <a:prstClr val="black"/>
                </a:solidFill>
                <a:latin typeface="Arial" panose="020B0604020202020204" pitchFamily="34" charset="0"/>
                <a:cs typeface="Arial" panose="020B0604020202020204" pitchFamily="34" charset="0"/>
              </a:rPr>
              <a:t>Power Services</a:t>
            </a:r>
          </a:p>
          <a:p>
            <a:pPr marL="468630" lvl="2" indent="-285750">
              <a:spcBef>
                <a:spcPts val="300"/>
              </a:spcBef>
              <a:buFont typeface="Arial" panose="020B0604020202020204" pitchFamily="34" charset="0"/>
              <a:buChar char="•"/>
              <a:defRPr/>
            </a:pPr>
            <a:r>
              <a:rPr lang="en-US" sz="1400" dirty="0">
                <a:solidFill>
                  <a:prstClr val="black"/>
                </a:solidFill>
                <a:latin typeface="Arial" panose="020B0604020202020204" pitchFamily="34" charset="0"/>
                <a:cs typeface="Arial" panose="020B0604020202020204" pitchFamily="34" charset="0"/>
              </a:rPr>
              <a:t>Bursa, Turkey</a:t>
            </a:r>
          </a:p>
          <a:p>
            <a:pPr marL="925830" lvl="3" indent="-285750">
              <a:spcBef>
                <a:spcPts val="300"/>
              </a:spcBef>
              <a:buFont typeface="Arial" panose="020B0604020202020204" pitchFamily="34" charset="0"/>
              <a:buChar char="•"/>
              <a:defRPr/>
            </a:pPr>
            <a:r>
              <a:rPr lang="en-US" sz="1400" dirty="0">
                <a:solidFill>
                  <a:prstClr val="black"/>
                </a:solidFill>
                <a:latin typeface="Arial" panose="020B0604020202020204" pitchFamily="34" charset="0"/>
                <a:cs typeface="Arial" panose="020B0604020202020204" pitchFamily="34" charset="0"/>
              </a:rPr>
              <a:t>Industrial Automation</a:t>
            </a:r>
          </a:p>
          <a:p>
            <a:pPr marL="468630" lvl="2" indent="-285750">
              <a:spcBef>
                <a:spcPts val="300"/>
              </a:spcBef>
              <a:buFont typeface="Arial" panose="020B0604020202020204" pitchFamily="34" charset="0"/>
              <a:buChar char="•"/>
              <a:defRPr/>
            </a:pPr>
            <a:r>
              <a:rPr lang="en-US" sz="1400" dirty="0">
                <a:solidFill>
                  <a:prstClr val="black"/>
                </a:solidFill>
                <a:latin typeface="Arial" panose="020B0604020202020204" pitchFamily="34" charset="0"/>
                <a:cs typeface="Arial" panose="020B0604020202020204" pitchFamily="34" charset="0"/>
              </a:rPr>
              <a:t>Pune, India (Engineering)</a:t>
            </a:r>
          </a:p>
          <a:p>
            <a:pPr marL="468630" lvl="2" indent="-285750">
              <a:buFont typeface="Arial" panose="020B0604020202020204" pitchFamily="34" charset="0"/>
              <a:buChar char="•"/>
              <a:defRPr/>
            </a:pPr>
            <a:endParaRPr lang="en-US" sz="1400" dirty="0">
              <a:solidFill>
                <a:prstClr val="black"/>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AAB78FDB-16D2-2206-42F9-737006DEEDE0}"/>
              </a:ext>
            </a:extLst>
          </p:cNvPr>
          <p:cNvSpPr txBox="1"/>
          <p:nvPr/>
        </p:nvSpPr>
        <p:spPr>
          <a:xfrm>
            <a:off x="8213457" y="527181"/>
            <a:ext cx="3802644" cy="523220"/>
          </a:xfrm>
          <a:prstGeom prst="rect">
            <a:avLst/>
          </a:prstGeom>
          <a:noFill/>
        </p:spPr>
        <p:txBody>
          <a:bodyPr wrap="none" rtlCol="0">
            <a:spAutoFit/>
          </a:bodyPr>
          <a:lstStyle/>
          <a:p>
            <a:pPr algn="r">
              <a:defRPr/>
            </a:pPr>
            <a:r>
              <a:rPr lang="en-US" sz="2800" b="1" dirty="0">
                <a:solidFill>
                  <a:srgbClr val="005B95"/>
                </a:solidFill>
                <a:latin typeface="Arial" panose="020B0604020202020204" pitchFamily="34" charset="0"/>
                <a:cs typeface="Arial" panose="020B0604020202020204" pitchFamily="34" charset="0"/>
              </a:rPr>
              <a:t>Strategically Located</a:t>
            </a:r>
          </a:p>
        </p:txBody>
      </p:sp>
      <p:pic>
        <p:nvPicPr>
          <p:cNvPr id="3" name="Picture 2">
            <a:extLst>
              <a:ext uri="{FF2B5EF4-FFF2-40B4-BE49-F238E27FC236}">
                <a16:creationId xmlns:a16="http://schemas.microsoft.com/office/drawing/2014/main" id="{8280CD46-ED5A-546A-0B0B-5B738C36166E}"/>
              </a:ext>
            </a:extLst>
          </p:cNvPr>
          <p:cNvPicPr>
            <a:picLocks noChangeAspect="1"/>
          </p:cNvPicPr>
          <p:nvPr/>
        </p:nvPicPr>
        <p:blipFill rotWithShape="1">
          <a:blip r:embed="rId3">
            <a:extLst>
              <a:ext uri="{28A0092B-C50C-407E-A947-70E740481C1C}">
                <a14:useLocalDpi xmlns:a14="http://schemas.microsoft.com/office/drawing/2010/main" val="0"/>
              </a:ext>
            </a:extLst>
          </a:blip>
          <a:srcRect l="6836" r="5083" b="1770"/>
          <a:stretch/>
        </p:blipFill>
        <p:spPr>
          <a:xfrm>
            <a:off x="6431787" y="2761267"/>
            <a:ext cx="5092557" cy="3253323"/>
          </a:xfrm>
          <a:prstGeom prst="rect">
            <a:avLst/>
          </a:prstGeom>
        </p:spPr>
      </p:pic>
      <p:pic>
        <p:nvPicPr>
          <p:cNvPr id="4" name="Picture 3">
            <a:extLst>
              <a:ext uri="{FF2B5EF4-FFF2-40B4-BE49-F238E27FC236}">
                <a16:creationId xmlns:a16="http://schemas.microsoft.com/office/drawing/2014/main" id="{FA87381D-8D9B-8CB4-7E7C-C9300ECE00BF}"/>
              </a:ext>
            </a:extLst>
          </p:cNvPr>
          <p:cNvPicPr>
            <a:picLocks noChangeAspect="1"/>
          </p:cNvPicPr>
          <p:nvPr/>
        </p:nvPicPr>
        <p:blipFill>
          <a:blip r:embed="rId4"/>
          <a:stretch>
            <a:fillRect/>
          </a:stretch>
        </p:blipFill>
        <p:spPr>
          <a:xfrm>
            <a:off x="8218155" y="4101343"/>
            <a:ext cx="163846" cy="264942"/>
          </a:xfrm>
          <a:prstGeom prst="rect">
            <a:avLst/>
          </a:prstGeom>
        </p:spPr>
      </p:pic>
    </p:spTree>
    <p:extLst>
      <p:ext uri="{BB962C8B-B14F-4D97-AF65-F5344CB8AC3E}">
        <p14:creationId xmlns:p14="http://schemas.microsoft.com/office/powerpoint/2010/main" val="9683222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FADC0E-9730-1A68-66BD-0077FE0DA107}"/>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E2F97F32-036B-7C84-1F82-A5E215A1EE81}"/>
              </a:ext>
            </a:extLst>
          </p:cNvPr>
          <p:cNvSpPr txBox="1"/>
          <p:nvPr/>
        </p:nvSpPr>
        <p:spPr>
          <a:xfrm>
            <a:off x="7972517" y="491759"/>
            <a:ext cx="4097597" cy="523220"/>
          </a:xfrm>
          <a:prstGeom prst="rect">
            <a:avLst/>
          </a:prstGeom>
          <a:noFill/>
        </p:spPr>
        <p:txBody>
          <a:bodyPr wrap="none" rtlCol="0">
            <a:spAutoFit/>
          </a:bodyPr>
          <a:lstStyle/>
          <a:p>
            <a:r>
              <a:rPr lang="en-US" sz="2800" b="1" dirty="0">
                <a:solidFill>
                  <a:srgbClr val="005B95"/>
                </a:solidFill>
                <a:latin typeface="Arial" panose="020B0604020202020204" pitchFamily="34" charset="0"/>
                <a:cs typeface="Arial" panose="020B0604020202020204" pitchFamily="34" charset="0"/>
              </a:rPr>
              <a:t>Hardware Engineering </a:t>
            </a:r>
          </a:p>
        </p:txBody>
      </p:sp>
      <p:sp>
        <p:nvSpPr>
          <p:cNvPr id="6" name="TextBox 5">
            <a:extLst>
              <a:ext uri="{FF2B5EF4-FFF2-40B4-BE49-F238E27FC236}">
                <a16:creationId xmlns:a16="http://schemas.microsoft.com/office/drawing/2014/main" id="{BEFF00DB-9E12-8286-5EF3-A67B4931113A}"/>
              </a:ext>
            </a:extLst>
          </p:cNvPr>
          <p:cNvSpPr txBox="1"/>
          <p:nvPr/>
        </p:nvSpPr>
        <p:spPr>
          <a:xfrm>
            <a:off x="603623" y="2203430"/>
            <a:ext cx="5498352" cy="2662267"/>
          </a:xfrm>
          <a:prstGeom prst="rect">
            <a:avLst/>
          </a:prstGeom>
          <a:noFill/>
        </p:spPr>
        <p:txBody>
          <a:bodyPr wrap="square" rtlCol="0">
            <a:spAutoFit/>
          </a:bodyPr>
          <a:lstStyle/>
          <a:p>
            <a:r>
              <a:rPr lang="en-US" b="1" dirty="0">
                <a:solidFill>
                  <a:srgbClr val="005B95"/>
                </a:solidFill>
                <a:latin typeface="Arial" panose="020B0604020202020204" pitchFamily="34" charset="0"/>
                <a:cs typeface="Arial" panose="020B0604020202020204" pitchFamily="34" charset="0"/>
              </a:rPr>
              <a:t>Hardware Engineering</a:t>
            </a:r>
          </a:p>
          <a:p>
            <a:pPr marL="742950" lvl="1" indent="-285750">
              <a:buFont typeface="Arial" panose="020B0604020202020204" pitchFamily="34" charset="0"/>
              <a:buChar char="•"/>
            </a:pPr>
            <a:r>
              <a:rPr lang="en-US" sz="1700" dirty="0">
                <a:latin typeface="Arial" panose="020B0604020202020204" pitchFamily="34" charset="0"/>
                <a:cs typeface="Arial" panose="020B0604020202020204" pitchFamily="34" charset="0"/>
              </a:rPr>
              <a:t>Our engineers have extensive knowledge of the machines, controls, and technology products needed to meet the customer’s request. </a:t>
            </a:r>
          </a:p>
          <a:p>
            <a:pPr lvl="1"/>
            <a:endParaRPr lang="en-US" sz="1700" dirty="0">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en-US" sz="1700" dirty="0">
                <a:latin typeface="Arial" panose="020B0604020202020204" pitchFamily="34" charset="0"/>
                <a:cs typeface="Arial" panose="020B0604020202020204" pitchFamily="34" charset="0"/>
              </a:rPr>
              <a:t>We listen to our customers’ requirements and can engineer a plan to improve items such as productivity, outputs, speed changes, etc.</a:t>
            </a:r>
          </a:p>
          <a:p>
            <a:pPr marL="285750" indent="-285750">
              <a:buFont typeface="Arial" panose="020B0604020202020204" pitchFamily="34" charset="0"/>
              <a:buChar char="•"/>
            </a:pPr>
            <a:endParaRPr lang="en-US" sz="1400" dirty="0">
              <a:solidFill>
                <a:prstClr val="black"/>
              </a:solidFill>
              <a:latin typeface="Arial" panose="020B0604020202020204" pitchFamily="34" charset="0"/>
              <a:cs typeface="Arial" panose="020B0604020202020204" pitchFamily="34" charset="0"/>
            </a:endParaRPr>
          </a:p>
        </p:txBody>
      </p:sp>
      <p:pic>
        <p:nvPicPr>
          <p:cNvPr id="1028" name="Picture 4" descr="engineer is doing industrial repair service on control panel">
            <a:extLst>
              <a:ext uri="{FF2B5EF4-FFF2-40B4-BE49-F238E27FC236}">
                <a16:creationId xmlns:a16="http://schemas.microsoft.com/office/drawing/2014/main" id="{0784846B-0521-220D-0292-1A30FA8A87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642047"/>
            <a:ext cx="5210267" cy="43691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50289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83F8F43-1FA0-478D-B9A8-C9B6692E644F}"/>
              </a:ext>
            </a:extLst>
          </p:cNvPr>
          <p:cNvSpPr txBox="1"/>
          <p:nvPr/>
        </p:nvSpPr>
        <p:spPr>
          <a:xfrm>
            <a:off x="7244444" y="511961"/>
            <a:ext cx="4459875" cy="523220"/>
          </a:xfrm>
          <a:prstGeom prst="rect">
            <a:avLst/>
          </a:prstGeom>
          <a:noFill/>
        </p:spPr>
        <p:txBody>
          <a:bodyPr wrap="none" rtlCol="0">
            <a:spAutoFit/>
          </a:bodyPr>
          <a:lstStyle/>
          <a:p>
            <a:r>
              <a:rPr lang="en-US" sz="2800" b="1" dirty="0">
                <a:solidFill>
                  <a:srgbClr val="005B95"/>
                </a:solidFill>
                <a:latin typeface="Arial" panose="020B0604020202020204" pitchFamily="34" charset="0"/>
                <a:cs typeface="Arial" panose="020B0604020202020204" pitchFamily="34" charset="0"/>
              </a:rPr>
              <a:t>Design &amp; Documentation</a:t>
            </a:r>
          </a:p>
        </p:txBody>
      </p:sp>
      <p:sp>
        <p:nvSpPr>
          <p:cNvPr id="7" name="TextBox 6">
            <a:extLst>
              <a:ext uri="{FF2B5EF4-FFF2-40B4-BE49-F238E27FC236}">
                <a16:creationId xmlns:a16="http://schemas.microsoft.com/office/drawing/2014/main" id="{FBFA0F27-486B-4646-9BDA-2AF44227FC5E}"/>
              </a:ext>
            </a:extLst>
          </p:cNvPr>
          <p:cNvSpPr txBox="1"/>
          <p:nvPr/>
        </p:nvSpPr>
        <p:spPr>
          <a:xfrm>
            <a:off x="6680207" y="1225364"/>
            <a:ext cx="5024112" cy="6001643"/>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prstClr val="black"/>
                </a:solidFill>
                <a:latin typeface="Arial" panose="020B0604020202020204" pitchFamily="34" charset="0"/>
                <a:cs typeface="Arial" panose="020B0604020202020204" pitchFamily="34" charset="0"/>
              </a:rPr>
              <a:t>We design your control system to meet your unique needs and specifications. No matter which brand of controls you need, we have you covered.</a:t>
            </a:r>
          </a:p>
          <a:p>
            <a:pPr marL="285750" indent="-285750">
              <a:buFont typeface="Arial" panose="020B0604020202020204" pitchFamily="34" charset="0"/>
              <a:buChar char="•"/>
            </a:pPr>
            <a:endParaRPr lang="en-US" sz="1600" dirty="0">
              <a:solidFill>
                <a:prstClr val="black"/>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solidFill>
                  <a:prstClr val="black"/>
                </a:solidFill>
                <a:latin typeface="Arial" panose="020B0604020202020204" pitchFamily="34" charset="0"/>
                <a:cs typeface="Arial" panose="020B0604020202020204" pitchFamily="34" charset="0"/>
              </a:rPr>
              <a:t>We use a 3D design process to create cabinets with exact specifications and install controls right the first time. The result is a faster control system assembly time, and the ability to highlight issues before entering production. Our control cabinets are always custom-built to fit the required space and scalable for long-term flexibility.</a:t>
            </a:r>
          </a:p>
          <a:p>
            <a:pPr marL="285750" indent="-285750">
              <a:buFont typeface="Arial" panose="020B0604020202020204" pitchFamily="34" charset="0"/>
              <a:buChar char="•"/>
            </a:pPr>
            <a:endParaRPr lang="en-US" sz="1600" dirty="0">
              <a:solidFill>
                <a:prstClr val="black"/>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solidFill>
                  <a:prstClr val="black"/>
                </a:solidFill>
                <a:latin typeface="Arial" panose="020B0604020202020204" pitchFamily="34" charset="0"/>
                <a:cs typeface="Arial" panose="020B0604020202020204" pitchFamily="34" charset="0"/>
              </a:rPr>
              <a:t>Tightly integrated systems from the Bill of Material to final panel layouts.</a:t>
            </a:r>
          </a:p>
          <a:p>
            <a:pPr marL="285750" indent="-285750">
              <a:buFont typeface="Arial" panose="020B0604020202020204" pitchFamily="34" charset="0"/>
              <a:buChar char="•"/>
            </a:pPr>
            <a:endParaRPr lang="en-US" sz="1600" dirty="0">
              <a:solidFill>
                <a:prstClr val="black"/>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solidFill>
                  <a:prstClr val="black"/>
                </a:solidFill>
                <a:latin typeface="Arial" panose="020B0604020202020204" pitchFamily="34" charset="0"/>
                <a:cs typeface="Arial" panose="020B0604020202020204" pitchFamily="34" charset="0"/>
              </a:rPr>
              <a:t>Extensive AutoCAD, AutoCAD Electrical, EPLAN, Inventory and Solid Works Libraries</a:t>
            </a:r>
          </a:p>
          <a:p>
            <a:pPr marL="285750" indent="-285750">
              <a:buFont typeface="Arial" panose="020B0604020202020204" pitchFamily="34" charset="0"/>
              <a:buChar char="•"/>
            </a:pPr>
            <a:endParaRPr lang="en-US" sz="1600" dirty="0">
              <a:solidFill>
                <a:prstClr val="black"/>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solidFill>
                  <a:prstClr val="black"/>
                </a:solidFill>
                <a:latin typeface="Arial" panose="020B0604020202020204" pitchFamily="34" charset="0"/>
                <a:cs typeface="Arial" panose="020B0604020202020204" pitchFamily="34" charset="0"/>
              </a:rPr>
              <a:t>Easily adapted to support customer standards and formats</a:t>
            </a:r>
          </a:p>
          <a:p>
            <a:pPr marL="742950" lvl="1" indent="-285750">
              <a:buFont typeface="Arial" panose="020B0604020202020204" pitchFamily="34" charset="0"/>
              <a:buChar char="•"/>
            </a:pPr>
            <a:r>
              <a:rPr lang="en-US" sz="1600" dirty="0">
                <a:solidFill>
                  <a:prstClr val="black"/>
                </a:solidFill>
                <a:latin typeface="Arial" panose="020B0604020202020204" pitchFamily="34" charset="0"/>
                <a:cs typeface="Arial" panose="020B0604020202020204" pitchFamily="34" charset="0"/>
              </a:rPr>
              <a:t>Customer title block</a:t>
            </a:r>
          </a:p>
          <a:p>
            <a:pPr marL="742950" lvl="1" indent="-285750">
              <a:buFont typeface="Arial" panose="020B0604020202020204" pitchFamily="34" charset="0"/>
              <a:buChar char="•"/>
            </a:pPr>
            <a:r>
              <a:rPr lang="en-US" sz="1600" dirty="0">
                <a:solidFill>
                  <a:prstClr val="black"/>
                </a:solidFill>
                <a:latin typeface="Arial" panose="020B0604020202020204" pitchFamily="34" charset="0"/>
                <a:cs typeface="Arial" panose="020B0604020202020204" pitchFamily="34" charset="0"/>
              </a:rPr>
              <a:t>Existing wire numbers on retrofits</a:t>
            </a:r>
          </a:p>
          <a:p>
            <a:pPr lvl="1"/>
            <a:endParaRPr lang="en-US" sz="1400" dirty="0">
              <a:solidFill>
                <a:prstClr val="black"/>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dirty="0">
              <a:solidFill>
                <a:prstClr val="black"/>
              </a:solidFill>
              <a:latin typeface="Calibri" panose="020F0502020204030204"/>
            </a:endParaRPr>
          </a:p>
        </p:txBody>
      </p:sp>
      <p:pic>
        <p:nvPicPr>
          <p:cNvPr id="1026" name="Picture 2" descr="C:\Users\spioppo\Desktop\control-system-3-D-model-view-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5398" y="3182017"/>
            <a:ext cx="2535081" cy="2535081"/>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spioppo\Desktop\control-system-3-D-model-view-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5298" y="1294190"/>
            <a:ext cx="3584809" cy="358480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spioppo\Desktop\control-system-3-D-model-view-3.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40651" y="4703486"/>
            <a:ext cx="1725899" cy="17258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42953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568AF72-8F69-4110-A121-F7CA2FD02B4E}"/>
              </a:ext>
            </a:extLst>
          </p:cNvPr>
          <p:cNvSpPr txBox="1"/>
          <p:nvPr/>
        </p:nvSpPr>
        <p:spPr>
          <a:xfrm>
            <a:off x="8694418" y="520192"/>
            <a:ext cx="2762295" cy="523220"/>
          </a:xfrm>
          <a:prstGeom prst="rect">
            <a:avLst/>
          </a:prstGeom>
          <a:noFill/>
        </p:spPr>
        <p:txBody>
          <a:bodyPr wrap="none" rtlCol="0">
            <a:spAutoFit/>
          </a:bodyPr>
          <a:lstStyle/>
          <a:p>
            <a:r>
              <a:rPr lang="en-US" sz="2800" b="1" dirty="0">
                <a:solidFill>
                  <a:srgbClr val="005B95"/>
                </a:solidFill>
                <a:latin typeface="Arial" panose="020B0604020202020204" pitchFamily="34" charset="0"/>
                <a:cs typeface="Arial" panose="020B0604020202020204" pitchFamily="34" charset="0"/>
              </a:rPr>
              <a:t>Manufacturing</a:t>
            </a:r>
            <a:r>
              <a:rPr lang="en-US" sz="2800" b="1" dirty="0">
                <a:solidFill>
                  <a:srgbClr val="4472C4">
                    <a:lumMod val="75000"/>
                  </a:srgbClr>
                </a:solidFill>
                <a:latin typeface="Arial" panose="020B0604020202020204" pitchFamily="34" charset="0"/>
                <a:cs typeface="Arial" panose="020B0604020202020204" pitchFamily="34" charset="0"/>
              </a:rPr>
              <a:t> </a:t>
            </a:r>
          </a:p>
        </p:txBody>
      </p:sp>
      <p:sp>
        <p:nvSpPr>
          <p:cNvPr id="6" name="TextBox 5">
            <a:extLst>
              <a:ext uri="{FF2B5EF4-FFF2-40B4-BE49-F238E27FC236}">
                <a16:creationId xmlns:a16="http://schemas.microsoft.com/office/drawing/2014/main" id="{1E9420F3-39AB-4FBB-BC03-353A3200CFD5}"/>
              </a:ext>
            </a:extLst>
          </p:cNvPr>
          <p:cNvSpPr txBox="1"/>
          <p:nvPr/>
        </p:nvSpPr>
        <p:spPr>
          <a:xfrm>
            <a:off x="936008" y="1269089"/>
            <a:ext cx="5090594" cy="5909310"/>
          </a:xfrm>
          <a:prstGeom prst="rect">
            <a:avLst/>
          </a:prstGeom>
          <a:noFill/>
        </p:spPr>
        <p:txBody>
          <a:bodyPr wrap="square" rtlCol="0">
            <a:spAutoFit/>
          </a:bodyPr>
          <a:lstStyle/>
          <a:p>
            <a:pPr marL="285750" indent="-285750">
              <a:buFont typeface="Arial" panose="020B0604020202020204" pitchFamily="34" charset="0"/>
              <a:buChar char="•"/>
            </a:pPr>
            <a:r>
              <a:rPr lang="en-US" sz="1600" b="1" dirty="0">
                <a:solidFill>
                  <a:srgbClr val="005B95"/>
                </a:solidFill>
                <a:latin typeface="Arial" panose="020B0604020202020204" pitchFamily="34" charset="0"/>
                <a:cs typeface="Arial" panose="020B0604020202020204" pitchFamily="34" charset="0"/>
              </a:rPr>
              <a:t>Quad Plus </a:t>
            </a:r>
            <a:r>
              <a:rPr lang="en-US" sz="1600" dirty="0">
                <a:solidFill>
                  <a:prstClr val="black"/>
                </a:solidFill>
                <a:latin typeface="Arial" panose="020B0604020202020204" pitchFamily="34" charset="0"/>
                <a:cs typeface="Arial" panose="020B0604020202020204" pitchFamily="34" charset="0"/>
              </a:rPr>
              <a:t>can provide standard and custom-built cabinets.</a:t>
            </a:r>
          </a:p>
          <a:p>
            <a:pPr marL="285750" indent="-285750">
              <a:buFont typeface="Arial" panose="020B0604020202020204" pitchFamily="34" charset="0"/>
              <a:buChar char="•"/>
            </a:pPr>
            <a:endParaRPr lang="en-US" sz="1600" dirty="0">
              <a:solidFill>
                <a:prstClr val="black"/>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solidFill>
                  <a:prstClr val="black"/>
                </a:solidFill>
                <a:latin typeface="Arial" panose="020B0604020202020204" pitchFamily="34" charset="0"/>
                <a:cs typeface="Arial" panose="020B0604020202020204" pitchFamily="34" charset="0"/>
              </a:rPr>
              <a:t>Our cabinets are designed to fit the required space and are scalable for long-term flexibility. </a:t>
            </a:r>
          </a:p>
          <a:p>
            <a:pPr marL="285750" indent="-285750">
              <a:buFont typeface="Arial" panose="020B0604020202020204" pitchFamily="34" charset="0"/>
              <a:buChar char="•"/>
            </a:pPr>
            <a:endParaRPr lang="en-US" sz="1600" dirty="0">
              <a:solidFill>
                <a:prstClr val="black"/>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solidFill>
                  <a:prstClr val="black"/>
                </a:solidFill>
                <a:latin typeface="Arial" panose="020B0604020202020204" pitchFamily="34" charset="0"/>
                <a:cs typeface="Arial" panose="020B0604020202020204" pitchFamily="34" charset="0"/>
              </a:rPr>
              <a:t>We engineer the cabinets for Hazardous and Non-Hazardous environments. We engineer our cabinets to take into account many elements, including:</a:t>
            </a:r>
          </a:p>
          <a:p>
            <a:pPr marL="742950" lvl="1" indent="-285750">
              <a:buFont typeface="Arial" panose="020B0604020202020204" pitchFamily="34" charset="0"/>
              <a:buChar char="•"/>
            </a:pPr>
            <a:r>
              <a:rPr lang="en-US" sz="1600" dirty="0">
                <a:solidFill>
                  <a:prstClr val="black"/>
                </a:solidFill>
                <a:latin typeface="Arial" panose="020B0604020202020204" pitchFamily="34" charset="0"/>
                <a:cs typeface="Arial" panose="020B0604020202020204" pitchFamily="34" charset="0"/>
              </a:rPr>
              <a:t>Climate &amp; Temperature</a:t>
            </a:r>
          </a:p>
          <a:p>
            <a:pPr marL="742950" lvl="1" indent="-285750">
              <a:buFont typeface="Arial" panose="020B0604020202020204" pitchFamily="34" charset="0"/>
              <a:buChar char="•"/>
            </a:pPr>
            <a:r>
              <a:rPr lang="en-US" sz="1600" dirty="0">
                <a:solidFill>
                  <a:prstClr val="black"/>
                </a:solidFill>
                <a:latin typeface="Arial" panose="020B0604020202020204" pitchFamily="34" charset="0"/>
                <a:cs typeface="Arial" panose="020B0604020202020204" pitchFamily="34" charset="0"/>
              </a:rPr>
              <a:t>Indoors/Outdoors</a:t>
            </a:r>
          </a:p>
          <a:p>
            <a:pPr marL="742950" lvl="1" indent="-285750">
              <a:buFont typeface="Arial" panose="020B0604020202020204" pitchFamily="34" charset="0"/>
              <a:buChar char="•"/>
            </a:pPr>
            <a:r>
              <a:rPr lang="en-US" sz="1600" dirty="0">
                <a:solidFill>
                  <a:prstClr val="black"/>
                </a:solidFill>
                <a:latin typeface="Arial" panose="020B0604020202020204" pitchFamily="34" charset="0"/>
                <a:cs typeface="Arial" panose="020B0604020202020204" pitchFamily="34" charset="0"/>
              </a:rPr>
              <a:t>Altitude</a:t>
            </a:r>
          </a:p>
          <a:p>
            <a:pPr marL="742950" lvl="1" indent="-285750">
              <a:buFont typeface="Arial" panose="020B0604020202020204" pitchFamily="34" charset="0"/>
              <a:buChar char="•"/>
            </a:pPr>
            <a:r>
              <a:rPr lang="en-US" sz="1600" dirty="0">
                <a:solidFill>
                  <a:prstClr val="black"/>
                </a:solidFill>
                <a:latin typeface="Arial" panose="020B0604020202020204" pitchFamily="34" charset="0"/>
                <a:cs typeface="Arial" panose="020B0604020202020204" pitchFamily="34" charset="0"/>
              </a:rPr>
              <a:t>Humidity</a:t>
            </a:r>
          </a:p>
          <a:p>
            <a:pPr marL="742950" lvl="1" indent="-285750">
              <a:buFont typeface="Arial" panose="020B0604020202020204" pitchFamily="34" charset="0"/>
              <a:buChar char="•"/>
            </a:pPr>
            <a:r>
              <a:rPr lang="en-US" sz="1600" dirty="0">
                <a:solidFill>
                  <a:prstClr val="black"/>
                </a:solidFill>
                <a:latin typeface="Arial" panose="020B0604020202020204" pitchFamily="34" charset="0"/>
                <a:cs typeface="Arial" panose="020B0604020202020204" pitchFamily="34" charset="0"/>
              </a:rPr>
              <a:t>Light to Extreme Duty</a:t>
            </a:r>
          </a:p>
          <a:p>
            <a:pPr marL="742950" lvl="1" indent="-285750">
              <a:buFont typeface="Arial" panose="020B0604020202020204" pitchFamily="34" charset="0"/>
              <a:buChar char="•"/>
            </a:pPr>
            <a:endParaRPr lang="en-US" sz="1600" dirty="0">
              <a:solidFill>
                <a:prstClr val="black"/>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solidFill>
                  <a:prstClr val="black"/>
                </a:solidFill>
                <a:latin typeface="Arial" panose="020B0604020202020204" pitchFamily="34" charset="0"/>
                <a:cs typeface="Arial" panose="020B0604020202020204" pitchFamily="34" charset="0"/>
              </a:rPr>
              <a:t>We offer standalone and Multi-bay systems.</a:t>
            </a:r>
          </a:p>
          <a:p>
            <a:pPr marL="285750" indent="-285750">
              <a:buFont typeface="Arial" panose="020B0604020202020204" pitchFamily="34" charset="0"/>
              <a:buChar char="•"/>
            </a:pPr>
            <a:r>
              <a:rPr lang="en-US" sz="1600" dirty="0">
                <a:solidFill>
                  <a:prstClr val="black"/>
                </a:solidFill>
                <a:latin typeface="Arial" panose="020B0604020202020204" pitchFamily="34" charset="0"/>
                <a:cs typeface="Arial" panose="020B0604020202020204" pitchFamily="34" charset="0"/>
              </a:rPr>
              <a:t>System builds to UL 508A, UL698A, UL 1203 &amp; CE.  </a:t>
            </a:r>
          </a:p>
          <a:p>
            <a:pPr marL="285750" indent="-285750">
              <a:buFont typeface="Arial" panose="020B0604020202020204" pitchFamily="34" charset="0"/>
              <a:buChar char="•"/>
            </a:pPr>
            <a:r>
              <a:rPr lang="en-US" sz="1600" dirty="0">
                <a:solidFill>
                  <a:prstClr val="black"/>
                </a:solidFill>
                <a:latin typeface="Arial" panose="020B0604020202020204" pitchFamily="34" charset="0"/>
                <a:cs typeface="Arial" panose="020B0604020202020204" pitchFamily="34" charset="0"/>
              </a:rPr>
              <a:t>Quad Plus has a CNC Machine in our shop to ensure an accurate and timely product.</a:t>
            </a:r>
          </a:p>
          <a:p>
            <a:pPr marL="285750" indent="-285750">
              <a:buFont typeface="Arial" panose="020B0604020202020204" pitchFamily="34" charset="0"/>
              <a:buChar char="•"/>
            </a:pPr>
            <a:endParaRPr lang="en-US" sz="1400" dirty="0">
              <a:solidFill>
                <a:prstClr val="black"/>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dirty="0">
              <a:solidFill>
                <a:prstClr val="black"/>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dirty="0">
              <a:solidFill>
                <a:prstClr val="black"/>
              </a:solidFill>
              <a:latin typeface="Arial" panose="020B0604020202020204" pitchFamily="34" charset="0"/>
              <a:cs typeface="Arial" panose="020B0604020202020204" pitchFamily="34" charset="0"/>
            </a:endParaRPr>
          </a:p>
        </p:txBody>
      </p:sp>
      <p:pic>
        <p:nvPicPr>
          <p:cNvPr id="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87743" y="3978111"/>
            <a:ext cx="4668249" cy="26169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87742" y="1524796"/>
            <a:ext cx="4668249" cy="2368474"/>
          </a:xfrm>
          <a:prstGeom prst="rect">
            <a:avLst/>
          </a:prstGeom>
        </p:spPr>
      </p:pic>
    </p:spTree>
    <p:extLst>
      <p:ext uri="{BB962C8B-B14F-4D97-AF65-F5344CB8AC3E}">
        <p14:creationId xmlns:p14="http://schemas.microsoft.com/office/powerpoint/2010/main" val="38998784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536E77E-AB10-42F3-AE42-2D45A315F4F8}"/>
              </a:ext>
            </a:extLst>
          </p:cNvPr>
          <p:cNvSpPr txBox="1"/>
          <p:nvPr/>
        </p:nvSpPr>
        <p:spPr>
          <a:xfrm>
            <a:off x="8695765" y="438003"/>
            <a:ext cx="3034118" cy="523220"/>
          </a:xfrm>
          <a:prstGeom prst="rect">
            <a:avLst/>
          </a:prstGeom>
          <a:noFill/>
        </p:spPr>
        <p:txBody>
          <a:bodyPr wrap="square" rtlCol="0">
            <a:spAutoFit/>
          </a:bodyPr>
          <a:lstStyle/>
          <a:p>
            <a:r>
              <a:rPr lang="en-US" sz="2800" b="1" dirty="0">
                <a:solidFill>
                  <a:srgbClr val="005B95"/>
                </a:solidFill>
                <a:latin typeface="Arial" panose="020B0604020202020204" pitchFamily="34" charset="0"/>
                <a:cs typeface="Arial" panose="020B0604020202020204" pitchFamily="34" charset="0"/>
              </a:rPr>
              <a:t>E-House / PDC</a:t>
            </a:r>
          </a:p>
        </p:txBody>
      </p:sp>
      <p:sp>
        <p:nvSpPr>
          <p:cNvPr id="9" name="TextBox 8">
            <a:extLst>
              <a:ext uri="{FF2B5EF4-FFF2-40B4-BE49-F238E27FC236}">
                <a16:creationId xmlns:a16="http://schemas.microsoft.com/office/drawing/2014/main" id="{3FB0673A-1D88-4C1C-9A03-5D926A9AA789}"/>
              </a:ext>
            </a:extLst>
          </p:cNvPr>
          <p:cNvSpPr txBox="1"/>
          <p:nvPr/>
        </p:nvSpPr>
        <p:spPr>
          <a:xfrm>
            <a:off x="5850194" y="1399873"/>
            <a:ext cx="5879689" cy="3631763"/>
          </a:xfrm>
          <a:prstGeom prst="rect">
            <a:avLst/>
          </a:prstGeom>
          <a:noFill/>
        </p:spPr>
        <p:txBody>
          <a:bodyPr wrap="square" rtlCol="0">
            <a:spAutoFit/>
          </a:bodyPr>
          <a:lstStyle/>
          <a:p>
            <a:pPr>
              <a:lnSpc>
                <a:spcPct val="150000"/>
              </a:lnSpc>
            </a:pPr>
            <a:r>
              <a:rPr lang="en-US" sz="1600" b="1" dirty="0">
                <a:solidFill>
                  <a:srgbClr val="005B95"/>
                </a:solidFill>
                <a:latin typeface="Arial" panose="020B0604020202020204" pitchFamily="34" charset="0"/>
                <a:cs typeface="Arial" panose="020B0604020202020204" pitchFamily="34" charset="0"/>
              </a:rPr>
              <a:t>E-Houses</a:t>
            </a:r>
            <a:r>
              <a:rPr lang="en-US" sz="1600" dirty="0">
                <a:solidFill>
                  <a:prstClr val="black"/>
                </a:solidFill>
                <a:latin typeface="Arial" panose="020B0604020202020204" pitchFamily="34" charset="0"/>
                <a:cs typeface="Arial" panose="020B0604020202020204" pitchFamily="34" charset="0"/>
              </a:rPr>
              <a:t> (Power Distribution Container) greatly reduce the customer’s downtime and increase the customer’s floorplan flexibility. They are built and fully tested at our facility. </a:t>
            </a:r>
          </a:p>
          <a:p>
            <a:pPr marL="742950" lvl="1" indent="-285750">
              <a:lnSpc>
                <a:spcPct val="150000"/>
              </a:lnSpc>
              <a:buFont typeface="Arial" panose="020B0604020202020204" pitchFamily="34" charset="0"/>
              <a:buChar char="•"/>
            </a:pPr>
            <a:r>
              <a:rPr lang="en-US" sz="1600" dirty="0">
                <a:solidFill>
                  <a:prstClr val="black"/>
                </a:solidFill>
                <a:latin typeface="Arial" panose="020B0604020202020204" pitchFamily="34" charset="0"/>
                <a:cs typeface="Arial" panose="020B0604020202020204" pitchFamily="34" charset="0"/>
              </a:rPr>
              <a:t>Flexible Design</a:t>
            </a:r>
          </a:p>
          <a:p>
            <a:pPr marL="742950" lvl="1" indent="-285750">
              <a:lnSpc>
                <a:spcPct val="150000"/>
              </a:lnSpc>
              <a:buFont typeface="Arial" panose="020B0604020202020204" pitchFamily="34" charset="0"/>
              <a:buChar char="•"/>
            </a:pPr>
            <a:r>
              <a:rPr lang="en-US" sz="1600" dirty="0">
                <a:solidFill>
                  <a:prstClr val="black"/>
                </a:solidFill>
                <a:latin typeface="Arial" panose="020B0604020202020204" pitchFamily="34" charset="0"/>
                <a:cs typeface="Arial" panose="020B0604020202020204" pitchFamily="34" charset="0"/>
              </a:rPr>
              <a:t>Container Type or Purpose Built</a:t>
            </a:r>
          </a:p>
          <a:p>
            <a:pPr marL="742950" lvl="1" indent="-285750">
              <a:lnSpc>
                <a:spcPct val="150000"/>
              </a:lnSpc>
              <a:buFont typeface="Arial" panose="020B0604020202020204" pitchFamily="34" charset="0"/>
              <a:buChar char="•"/>
            </a:pPr>
            <a:r>
              <a:rPr lang="en-US" sz="1600" dirty="0">
                <a:solidFill>
                  <a:prstClr val="black"/>
                </a:solidFill>
                <a:latin typeface="Arial" panose="020B0604020202020204" pitchFamily="34" charset="0"/>
                <a:cs typeface="Arial" panose="020B0604020202020204" pitchFamily="34" charset="0"/>
              </a:rPr>
              <a:t>Customized to fit location, great with space limitations</a:t>
            </a:r>
          </a:p>
          <a:p>
            <a:pPr marL="742950" lvl="1" indent="-285750">
              <a:lnSpc>
                <a:spcPct val="150000"/>
              </a:lnSpc>
              <a:buFont typeface="Arial" panose="020B0604020202020204" pitchFamily="34" charset="0"/>
              <a:buChar char="•"/>
            </a:pPr>
            <a:r>
              <a:rPr lang="en-US" sz="1600" dirty="0">
                <a:solidFill>
                  <a:prstClr val="black"/>
                </a:solidFill>
                <a:latin typeface="Arial" panose="020B0604020202020204" pitchFamily="34" charset="0"/>
                <a:cs typeface="Arial" panose="020B0604020202020204" pitchFamily="34" charset="0"/>
              </a:rPr>
              <a:t>Sub Floor or Raised Tray Design</a:t>
            </a:r>
          </a:p>
          <a:p>
            <a:pPr marL="742950" lvl="1" indent="-285750">
              <a:lnSpc>
                <a:spcPct val="150000"/>
              </a:lnSpc>
              <a:buFont typeface="Arial" panose="020B0604020202020204" pitchFamily="34" charset="0"/>
              <a:buChar char="•"/>
            </a:pPr>
            <a:r>
              <a:rPr lang="en-US" sz="1600" dirty="0">
                <a:solidFill>
                  <a:prstClr val="black"/>
                </a:solidFill>
                <a:latin typeface="Arial" panose="020B0604020202020204" pitchFamily="34" charset="0"/>
                <a:cs typeface="Arial" panose="020B0604020202020204" pitchFamily="34" charset="0"/>
              </a:rPr>
              <a:t>HVAC </a:t>
            </a:r>
          </a:p>
          <a:p>
            <a:pPr marL="742950" lvl="1" indent="-285750">
              <a:lnSpc>
                <a:spcPct val="150000"/>
              </a:lnSpc>
              <a:buFont typeface="Arial" panose="020B0604020202020204" pitchFamily="34" charset="0"/>
              <a:buChar char="•"/>
            </a:pPr>
            <a:r>
              <a:rPr lang="en-US" sz="1600" dirty="0">
                <a:solidFill>
                  <a:prstClr val="black"/>
                </a:solidFill>
                <a:latin typeface="Arial" panose="020B0604020202020204" pitchFamily="34" charset="0"/>
                <a:cs typeface="Arial" panose="020B0604020202020204" pitchFamily="34" charset="0"/>
              </a:rPr>
              <a:t>Alarm and Fire Suppression Systems are available</a:t>
            </a:r>
          </a:p>
          <a:p>
            <a:pPr marL="285750" indent="-285750">
              <a:buFont typeface="Arial" panose="020B0604020202020204" pitchFamily="34" charset="0"/>
              <a:buChar char="•"/>
            </a:pPr>
            <a:endParaRPr lang="en-US" sz="1400" dirty="0">
              <a:solidFill>
                <a:prstClr val="black"/>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1044" y="4050889"/>
            <a:ext cx="4524953" cy="2423160"/>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32982" y="4763177"/>
            <a:ext cx="4455691" cy="1976836"/>
          </a:xfrm>
          <a:prstGeom prst="rect">
            <a:avLst/>
          </a:prstGeom>
        </p:spPr>
      </p:pic>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r="15949"/>
          <a:stretch/>
        </p:blipFill>
        <p:spPr>
          <a:xfrm>
            <a:off x="1111046" y="1385415"/>
            <a:ext cx="4524952" cy="2423160"/>
          </a:xfrm>
          <a:prstGeom prst="rect">
            <a:avLst/>
          </a:prstGeom>
        </p:spPr>
      </p:pic>
    </p:spTree>
    <p:extLst>
      <p:ext uri="{BB962C8B-B14F-4D97-AF65-F5344CB8AC3E}">
        <p14:creationId xmlns:p14="http://schemas.microsoft.com/office/powerpoint/2010/main" val="5445832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Bob F pics_0263"/>
          <p:cNvPicPr>
            <a:picLocks noChangeAspect="1" noChangeArrowheads="1"/>
          </p:cNvPicPr>
          <p:nvPr/>
        </p:nvPicPr>
        <p:blipFill rotWithShape="1">
          <a:blip r:embed="rId3" cstate="print"/>
          <a:srcRect l="4305" t="11717" r="1854" b="1822"/>
          <a:stretch/>
        </p:blipFill>
        <p:spPr bwMode="auto">
          <a:xfrm>
            <a:off x="7152107" y="4087905"/>
            <a:ext cx="4286864" cy="2450353"/>
          </a:xfrm>
          <a:prstGeom prst="rect">
            <a:avLst/>
          </a:prstGeom>
          <a:noFill/>
          <a:ln w="9525">
            <a:noFill/>
            <a:miter lim="800000"/>
            <a:headEnd/>
            <a:tailEnd/>
          </a:ln>
        </p:spPr>
      </p:pic>
      <p:sp>
        <p:nvSpPr>
          <p:cNvPr id="6" name="TextBox 5">
            <a:extLst>
              <a:ext uri="{FF2B5EF4-FFF2-40B4-BE49-F238E27FC236}">
                <a16:creationId xmlns:a16="http://schemas.microsoft.com/office/drawing/2014/main" id="{94E08EB3-BB16-4F13-B204-9BA0781BCBA2}"/>
              </a:ext>
            </a:extLst>
          </p:cNvPr>
          <p:cNvSpPr txBox="1"/>
          <p:nvPr/>
        </p:nvSpPr>
        <p:spPr>
          <a:xfrm>
            <a:off x="5964865" y="460726"/>
            <a:ext cx="5868781" cy="523220"/>
          </a:xfrm>
          <a:prstGeom prst="rect">
            <a:avLst/>
          </a:prstGeom>
          <a:noFill/>
        </p:spPr>
        <p:txBody>
          <a:bodyPr wrap="square" rtlCol="0">
            <a:spAutoFit/>
          </a:bodyPr>
          <a:lstStyle/>
          <a:p>
            <a:r>
              <a:rPr lang="en-US" sz="2800" b="1" dirty="0">
                <a:solidFill>
                  <a:srgbClr val="005B95"/>
                </a:solidFill>
                <a:latin typeface="Arial" panose="020B0604020202020204" pitchFamily="34" charset="0"/>
                <a:cs typeface="Arial" panose="020B0604020202020204" pitchFamily="34" charset="0"/>
              </a:rPr>
              <a:t>System Tested Prior To Shipment</a:t>
            </a:r>
          </a:p>
        </p:txBody>
      </p:sp>
      <p:sp>
        <p:nvSpPr>
          <p:cNvPr id="7" name="TextBox 6">
            <a:extLst>
              <a:ext uri="{FF2B5EF4-FFF2-40B4-BE49-F238E27FC236}">
                <a16:creationId xmlns:a16="http://schemas.microsoft.com/office/drawing/2014/main" id="{8E099D16-B8F8-49E1-A746-22EC8C77AA9E}"/>
              </a:ext>
            </a:extLst>
          </p:cNvPr>
          <p:cNvSpPr txBox="1"/>
          <p:nvPr/>
        </p:nvSpPr>
        <p:spPr>
          <a:xfrm>
            <a:off x="1175073" y="1773902"/>
            <a:ext cx="5370693" cy="3323987"/>
          </a:xfrm>
          <a:prstGeom prst="rect">
            <a:avLst/>
          </a:prstGeom>
          <a:noFill/>
        </p:spPr>
        <p:txBody>
          <a:bodyPr wrap="square" rtlCol="0">
            <a:spAutoFit/>
          </a:bodyPr>
          <a:lstStyle/>
          <a:p>
            <a:r>
              <a:rPr lang="en-US" sz="1400" b="1" dirty="0">
                <a:solidFill>
                  <a:srgbClr val="005B95"/>
                </a:solidFill>
                <a:latin typeface="Arial" panose="020B0604020202020204" pitchFamily="34" charset="0"/>
                <a:cs typeface="Arial" panose="020B0604020202020204" pitchFamily="34" charset="0"/>
              </a:rPr>
              <a:t>Quad Plus </a:t>
            </a:r>
            <a:r>
              <a:rPr lang="en-US" sz="1400" dirty="0">
                <a:solidFill>
                  <a:prstClr val="black"/>
                </a:solidFill>
                <a:latin typeface="Arial" panose="020B0604020202020204" pitchFamily="34" charset="0"/>
                <a:cs typeface="Arial" panose="020B0604020202020204" pitchFamily="34" charset="0"/>
              </a:rPr>
              <a:t>tests the system at our facility for all communications and configuration. This practice reduces our customer’s downtime once their machine is shutdown. It saves significant time and money for our customer. </a:t>
            </a:r>
          </a:p>
          <a:p>
            <a:pPr marL="285750" indent="-285750">
              <a:buFont typeface="Arial" panose="020B0604020202020204" pitchFamily="34" charset="0"/>
              <a:buChar char="•"/>
            </a:pPr>
            <a:endParaRPr lang="en-US" sz="1400" dirty="0">
              <a:solidFill>
                <a:prstClr val="black"/>
              </a:solidFill>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en-US" sz="1400" dirty="0">
                <a:solidFill>
                  <a:prstClr val="black"/>
                </a:solidFill>
                <a:latin typeface="Arial" panose="020B0604020202020204" pitchFamily="34" charset="0"/>
                <a:cs typeface="Arial" panose="020B0604020202020204" pitchFamily="34" charset="0"/>
              </a:rPr>
              <a:t>The engineers that designed the system also test the system at our site. </a:t>
            </a:r>
          </a:p>
          <a:p>
            <a:pPr marL="742950" lvl="1" indent="-285750">
              <a:buFont typeface="Arial" panose="020B0604020202020204" pitchFamily="34" charset="0"/>
              <a:buChar char="•"/>
            </a:pPr>
            <a:endParaRPr lang="en-US" sz="1400" dirty="0">
              <a:solidFill>
                <a:prstClr val="black"/>
              </a:solidFill>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en-US" sz="1400" dirty="0">
                <a:solidFill>
                  <a:prstClr val="black"/>
                </a:solidFill>
                <a:latin typeface="Arial" panose="020B0604020202020204" pitchFamily="34" charset="0"/>
                <a:cs typeface="Arial" panose="020B0604020202020204" pitchFamily="34" charset="0"/>
              </a:rPr>
              <a:t>Systems fully configured and tested prior to shipment</a:t>
            </a:r>
          </a:p>
          <a:p>
            <a:pPr marL="742950" lvl="1" indent="-285750">
              <a:buFont typeface="Arial" panose="020B0604020202020204" pitchFamily="34" charset="0"/>
              <a:buChar char="•"/>
            </a:pPr>
            <a:endParaRPr lang="en-US" sz="1400" dirty="0">
              <a:solidFill>
                <a:prstClr val="black"/>
              </a:solidFill>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en-US" sz="1400" dirty="0">
                <a:solidFill>
                  <a:prstClr val="black"/>
                </a:solidFill>
                <a:latin typeface="Arial" panose="020B0604020202020204" pitchFamily="34" charset="0"/>
                <a:cs typeface="Arial" panose="020B0604020202020204" pitchFamily="34" charset="0"/>
              </a:rPr>
              <a:t>Customer FAT and SAT testing available</a:t>
            </a:r>
          </a:p>
          <a:p>
            <a:pPr marL="742950" lvl="1" indent="-285750">
              <a:buFont typeface="Arial" panose="020B0604020202020204" pitchFamily="34" charset="0"/>
              <a:buChar char="•"/>
            </a:pPr>
            <a:endParaRPr lang="en-US" sz="1400" dirty="0">
              <a:solidFill>
                <a:prstClr val="black"/>
              </a:solidFill>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en-US" sz="1400" dirty="0">
                <a:solidFill>
                  <a:prstClr val="black"/>
                </a:solidFill>
                <a:latin typeface="Arial" panose="020B0604020202020204" pitchFamily="34" charset="0"/>
                <a:cs typeface="Arial" panose="020B0604020202020204" pitchFamily="34" charset="0"/>
              </a:rPr>
              <a:t>Extensive system testing reduces startup time</a:t>
            </a:r>
          </a:p>
          <a:p>
            <a:pPr marL="285750" indent="-285750">
              <a:buFont typeface="Arial" panose="020B0604020202020204" pitchFamily="34" charset="0"/>
              <a:buChar char="•"/>
            </a:pPr>
            <a:endParaRPr lang="en-US" sz="1400" dirty="0">
              <a:solidFill>
                <a:prstClr val="black"/>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dirty="0">
              <a:solidFill>
                <a:prstClr val="black"/>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52107" y="1445341"/>
            <a:ext cx="4286864" cy="2497393"/>
          </a:xfrm>
          <a:prstGeom prst="rect">
            <a:avLst/>
          </a:prstGeom>
        </p:spPr>
      </p:pic>
    </p:spTree>
    <p:extLst>
      <p:ext uri="{BB962C8B-B14F-4D97-AF65-F5344CB8AC3E}">
        <p14:creationId xmlns:p14="http://schemas.microsoft.com/office/powerpoint/2010/main" val="33440697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521974E-9B80-420D-9DF2-0252E06BE1D7}"/>
              </a:ext>
            </a:extLst>
          </p:cNvPr>
          <p:cNvSpPr txBox="1"/>
          <p:nvPr/>
        </p:nvSpPr>
        <p:spPr>
          <a:xfrm>
            <a:off x="4311774" y="383652"/>
            <a:ext cx="7789312" cy="523220"/>
          </a:xfrm>
          <a:prstGeom prst="rect">
            <a:avLst/>
          </a:prstGeom>
          <a:noFill/>
        </p:spPr>
        <p:txBody>
          <a:bodyPr wrap="none" rtlCol="0">
            <a:spAutoFit/>
          </a:bodyPr>
          <a:lstStyle/>
          <a:p>
            <a:r>
              <a:rPr lang="en-US" sz="2800" b="1" dirty="0">
                <a:solidFill>
                  <a:srgbClr val="005B95"/>
                </a:solidFill>
                <a:latin typeface="Arial" panose="020B0604020202020204" pitchFamily="34" charset="0"/>
                <a:cs typeface="Arial" panose="020B0604020202020204" pitchFamily="34" charset="0"/>
              </a:rPr>
              <a:t>Commissioning &amp; On-going System Support</a:t>
            </a:r>
          </a:p>
        </p:txBody>
      </p:sp>
      <p:sp>
        <p:nvSpPr>
          <p:cNvPr id="5" name="TextBox 4">
            <a:extLst>
              <a:ext uri="{FF2B5EF4-FFF2-40B4-BE49-F238E27FC236}">
                <a16:creationId xmlns:a16="http://schemas.microsoft.com/office/drawing/2014/main" id="{9FD038E4-581F-41EA-BBD4-3CA7206768AF}"/>
              </a:ext>
            </a:extLst>
          </p:cNvPr>
          <p:cNvSpPr txBox="1"/>
          <p:nvPr/>
        </p:nvSpPr>
        <p:spPr>
          <a:xfrm>
            <a:off x="5943600" y="1493030"/>
            <a:ext cx="5943600" cy="5401479"/>
          </a:xfrm>
          <a:prstGeom prst="rect">
            <a:avLst/>
          </a:prstGeom>
          <a:noFill/>
        </p:spPr>
        <p:txBody>
          <a:bodyPr wrap="square" rtlCol="0">
            <a:spAutoFit/>
          </a:bodyPr>
          <a:lstStyle/>
          <a:p>
            <a:pPr marL="285750" indent="-285750">
              <a:buFont typeface="Arial" panose="020B0604020202020204" pitchFamily="34" charset="0"/>
              <a:buChar char="•"/>
            </a:pPr>
            <a:r>
              <a:rPr lang="en-US" sz="1500" b="1" dirty="0">
                <a:solidFill>
                  <a:srgbClr val="005B95"/>
                </a:solidFill>
                <a:latin typeface="Arial" panose="020B0604020202020204" pitchFamily="34" charset="0"/>
                <a:cs typeface="Arial" panose="020B0604020202020204" pitchFamily="34" charset="0"/>
              </a:rPr>
              <a:t>Quad Plus </a:t>
            </a:r>
            <a:r>
              <a:rPr lang="en-US" sz="1500" dirty="0">
                <a:solidFill>
                  <a:prstClr val="black"/>
                </a:solidFill>
                <a:latin typeface="Arial" panose="020B0604020202020204" pitchFamily="34" charset="0"/>
                <a:cs typeface="Arial" panose="020B0604020202020204" pitchFamily="34" charset="0"/>
              </a:rPr>
              <a:t>provides hands-on, onsite support during the startup process of your integrated system. The original project design engineers will ensure the transition from installation to production is smooth. We have a saying: whoever designs it starts it up. </a:t>
            </a:r>
          </a:p>
          <a:p>
            <a:pPr marL="285750" indent="-285750">
              <a:buFont typeface="Arial" panose="020B0604020202020204" pitchFamily="34" charset="0"/>
              <a:buChar char="•"/>
            </a:pPr>
            <a:endParaRPr lang="en-US" sz="1500" dirty="0">
              <a:solidFill>
                <a:prstClr val="black"/>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500" dirty="0">
                <a:solidFill>
                  <a:prstClr val="black"/>
                </a:solidFill>
                <a:latin typeface="Arial" panose="020B0604020202020204" pitchFamily="34" charset="0"/>
                <a:cs typeface="Arial" panose="020B0604020202020204" pitchFamily="34" charset="0"/>
              </a:rPr>
              <a:t>Our goal is to have the most efficient startup to exceed your expectations of the newly integrated system.</a:t>
            </a:r>
          </a:p>
          <a:p>
            <a:pPr marL="285750" indent="-285750">
              <a:buFont typeface="Arial" panose="020B0604020202020204" pitchFamily="34" charset="0"/>
              <a:buChar char="•"/>
            </a:pPr>
            <a:endParaRPr lang="en-US" sz="1500" dirty="0">
              <a:solidFill>
                <a:prstClr val="black"/>
              </a:solidFill>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en-US" sz="1500" dirty="0">
                <a:solidFill>
                  <a:prstClr val="black"/>
                </a:solidFill>
                <a:latin typeface="Arial" panose="020B0604020202020204" pitchFamily="34" charset="0"/>
                <a:cs typeface="Arial" panose="020B0604020202020204" pitchFamily="34" charset="0"/>
              </a:rPr>
              <a:t>It starts with a comprehensive in-house system test to make certain the hardware, communications, and software configurations are in order. </a:t>
            </a:r>
          </a:p>
          <a:p>
            <a:pPr marL="742950" lvl="1" indent="-285750">
              <a:buFont typeface="Arial" panose="020B0604020202020204" pitchFamily="34" charset="0"/>
              <a:buChar char="•"/>
            </a:pPr>
            <a:r>
              <a:rPr lang="en-US" sz="1500" dirty="0">
                <a:solidFill>
                  <a:prstClr val="black"/>
                </a:solidFill>
                <a:latin typeface="Arial" panose="020B0604020202020204" pitchFamily="34" charset="0"/>
                <a:cs typeface="Arial" panose="020B0604020202020204" pitchFamily="34" charset="0"/>
              </a:rPr>
              <a:t>We will then start and optimize your newly supplied system to confirm that it meets your production requirements. </a:t>
            </a:r>
          </a:p>
          <a:p>
            <a:pPr marL="742950" lvl="1" indent="-285750">
              <a:buFont typeface="Arial" panose="020B0604020202020204" pitchFamily="34" charset="0"/>
              <a:buChar char="•"/>
            </a:pPr>
            <a:r>
              <a:rPr lang="en-US" sz="1500" dirty="0">
                <a:solidFill>
                  <a:prstClr val="black"/>
                </a:solidFill>
                <a:latin typeface="Arial" panose="020B0604020202020204" pitchFamily="34" charset="0"/>
                <a:cs typeface="Arial" panose="020B0604020202020204" pitchFamily="34" charset="0"/>
              </a:rPr>
              <a:t>We can provide electrical or mechanical installation supervision when required. </a:t>
            </a:r>
          </a:p>
          <a:p>
            <a:pPr marL="742950" lvl="1" indent="-285750">
              <a:buFont typeface="Arial" panose="020B0604020202020204" pitchFamily="34" charset="0"/>
              <a:buChar char="•"/>
            </a:pPr>
            <a:r>
              <a:rPr lang="en-US" sz="1500" dirty="0">
                <a:solidFill>
                  <a:prstClr val="black"/>
                </a:solidFill>
                <a:latin typeface="Arial" panose="020B0604020202020204" pitchFamily="34" charset="0"/>
                <a:cs typeface="Arial" panose="020B0604020202020204" pitchFamily="34" charset="0"/>
              </a:rPr>
              <a:t>Lastly, there is the pass-off to production, which may include production trials when applicable.</a:t>
            </a:r>
          </a:p>
          <a:p>
            <a:pPr marL="285750" indent="-285750">
              <a:buFont typeface="Arial" panose="020B0604020202020204" pitchFamily="34" charset="0"/>
              <a:buChar char="•"/>
            </a:pPr>
            <a:endParaRPr lang="en-US" sz="1500" dirty="0">
              <a:solidFill>
                <a:prstClr val="black"/>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500" dirty="0">
                <a:solidFill>
                  <a:prstClr val="black"/>
                </a:solidFill>
                <a:latin typeface="Arial" panose="020B0604020202020204" pitchFamily="34" charset="0"/>
                <a:cs typeface="Arial" panose="020B0604020202020204" pitchFamily="34" charset="0"/>
              </a:rPr>
              <a:t>On-going System Support</a:t>
            </a:r>
          </a:p>
          <a:p>
            <a:pPr marL="742950" lvl="1" indent="-285750">
              <a:buFont typeface="Arial" panose="020B0604020202020204" pitchFamily="34" charset="0"/>
              <a:buChar char="•"/>
            </a:pPr>
            <a:r>
              <a:rPr lang="en-US" sz="1500" dirty="0">
                <a:solidFill>
                  <a:prstClr val="black"/>
                </a:solidFill>
                <a:latin typeface="Arial" panose="020B0604020202020204" pitchFamily="34" charset="0"/>
                <a:cs typeface="Arial" panose="020B0604020202020204" pitchFamily="34" charset="0"/>
              </a:rPr>
              <a:t>Field Service</a:t>
            </a:r>
          </a:p>
          <a:p>
            <a:pPr marL="742950" lvl="1" indent="-285750">
              <a:buFont typeface="Arial" panose="020B0604020202020204" pitchFamily="34" charset="0"/>
              <a:buChar char="•"/>
            </a:pPr>
            <a:r>
              <a:rPr lang="en-US" sz="1500" dirty="0">
                <a:solidFill>
                  <a:prstClr val="black"/>
                </a:solidFill>
                <a:latin typeface="Arial" panose="020B0604020202020204" pitchFamily="34" charset="0"/>
                <a:cs typeface="Arial" panose="020B0604020202020204" pitchFamily="34" charset="0"/>
              </a:rPr>
              <a:t>Remote Support &amp; Troubleshooting</a:t>
            </a:r>
          </a:p>
          <a:p>
            <a:pPr marL="285750" indent="-285750">
              <a:buFont typeface="Arial" panose="020B0604020202020204" pitchFamily="34" charset="0"/>
              <a:buChar char="•"/>
            </a:pPr>
            <a:endParaRPr lang="en-US" sz="1500" dirty="0">
              <a:solidFill>
                <a:prstClr val="black"/>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r="11212"/>
          <a:stretch/>
        </p:blipFill>
        <p:spPr>
          <a:xfrm>
            <a:off x="964017" y="1694985"/>
            <a:ext cx="4780745" cy="4226313"/>
          </a:xfrm>
          <a:prstGeom prst="rect">
            <a:avLst/>
          </a:prstGeom>
        </p:spPr>
      </p:pic>
    </p:spTree>
    <p:extLst>
      <p:ext uri="{BB962C8B-B14F-4D97-AF65-F5344CB8AC3E}">
        <p14:creationId xmlns:p14="http://schemas.microsoft.com/office/powerpoint/2010/main" val="35159063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4E08EB3-BB16-4F13-B204-9BA0781BCBA2}"/>
              </a:ext>
            </a:extLst>
          </p:cNvPr>
          <p:cNvSpPr txBox="1"/>
          <p:nvPr/>
        </p:nvSpPr>
        <p:spPr>
          <a:xfrm>
            <a:off x="6187890" y="483028"/>
            <a:ext cx="5868781" cy="523220"/>
          </a:xfrm>
          <a:prstGeom prst="rect">
            <a:avLst/>
          </a:prstGeom>
          <a:noFill/>
        </p:spPr>
        <p:txBody>
          <a:bodyPr wrap="square" rtlCol="0">
            <a:spAutoFit/>
          </a:bodyPr>
          <a:lstStyle/>
          <a:p>
            <a:pPr lvl="8"/>
            <a:r>
              <a:rPr lang="en-US" sz="2800" b="1" dirty="0">
                <a:solidFill>
                  <a:srgbClr val="005B95"/>
                </a:solidFill>
                <a:latin typeface="Arial" panose="020B0604020202020204" pitchFamily="34" charset="0"/>
                <a:cs typeface="Arial" panose="020B0604020202020204" pitchFamily="34" charset="0"/>
              </a:rPr>
              <a:t>Retrofits</a:t>
            </a:r>
          </a:p>
        </p:txBody>
      </p:sp>
      <p:sp>
        <p:nvSpPr>
          <p:cNvPr id="7" name="TextBox 6">
            <a:extLst>
              <a:ext uri="{FF2B5EF4-FFF2-40B4-BE49-F238E27FC236}">
                <a16:creationId xmlns:a16="http://schemas.microsoft.com/office/drawing/2014/main" id="{8E099D16-B8F8-49E1-A746-22EC8C77AA9E}"/>
              </a:ext>
            </a:extLst>
          </p:cNvPr>
          <p:cNvSpPr txBox="1"/>
          <p:nvPr/>
        </p:nvSpPr>
        <p:spPr>
          <a:xfrm>
            <a:off x="934348" y="1726588"/>
            <a:ext cx="4846586" cy="4924425"/>
          </a:xfrm>
          <a:prstGeom prst="rect">
            <a:avLst/>
          </a:prstGeom>
          <a:noFill/>
        </p:spPr>
        <p:txBody>
          <a:bodyPr wrap="square" rtlCol="0">
            <a:spAutoFit/>
          </a:bodyPr>
          <a:lstStyle/>
          <a:p>
            <a:r>
              <a:rPr lang="en-US" sz="1600" dirty="0">
                <a:solidFill>
                  <a:prstClr val="black"/>
                </a:solidFill>
                <a:latin typeface="Arial" panose="020B0604020202020204" pitchFamily="34" charset="0"/>
                <a:cs typeface="Arial" panose="020B0604020202020204" pitchFamily="34" charset="0"/>
              </a:rPr>
              <a:t>When obsolete, unrepairable, or uneconomical components mandate upgrades, we evaluate your assets to provide retrofit options for restoring reliability, returning your operations to profitability, and adding new features; often while avoiding the need to replace your equipment entirely. </a:t>
            </a:r>
          </a:p>
          <a:p>
            <a:endParaRPr lang="en-US" sz="1600" dirty="0">
              <a:solidFill>
                <a:prstClr val="black"/>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b="1" dirty="0">
                <a:solidFill>
                  <a:srgbClr val="005B95"/>
                </a:solidFill>
                <a:latin typeface="Arial" panose="020B0604020202020204" pitchFamily="34" charset="0"/>
                <a:cs typeface="Arial" panose="020B0604020202020204" pitchFamily="34" charset="0"/>
              </a:rPr>
              <a:t>Quad Plus </a:t>
            </a:r>
            <a:r>
              <a:rPr lang="en-US" sz="1600" dirty="0">
                <a:latin typeface="Arial" panose="020B0604020202020204" pitchFamily="34" charset="0"/>
                <a:cs typeface="Arial" panose="020B0604020202020204" pitchFamily="34" charset="0"/>
              </a:rPr>
              <a:t>has extensive experience with supporting the processes, hardware, and programming of legacy equipment integrated with older systems that have failed or become unreliable. </a:t>
            </a:r>
          </a:p>
          <a:p>
            <a:pPr marL="285750" indent="-285750">
              <a:buFont typeface="Arial" panose="020B0604020202020204" pitchFamily="34" charset="0"/>
              <a:buChar char="•"/>
            </a:pPr>
            <a:endParaRPr lang="en-US" sz="1600" dirty="0">
              <a:solidFill>
                <a:prstClr val="black"/>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solidFill>
                  <a:prstClr val="black"/>
                </a:solidFill>
                <a:latin typeface="Arial" panose="020B0604020202020204" pitchFamily="34" charset="0"/>
                <a:cs typeface="Arial" panose="020B0604020202020204" pitchFamily="34" charset="0"/>
              </a:rPr>
              <a:t>We offer a complete solution that can be implemented in phases to minimize downtime and reduce interruption of your production schedules.</a:t>
            </a:r>
          </a:p>
          <a:p>
            <a:pPr marL="742950" lvl="1" indent="-285750">
              <a:buFont typeface="Arial" panose="020B0604020202020204" pitchFamily="34" charset="0"/>
              <a:buChar char="•"/>
            </a:pPr>
            <a:endParaRPr lang="en-US" sz="1400" dirty="0">
              <a:solidFill>
                <a:prstClr val="black"/>
              </a:solidFill>
              <a:latin typeface="Arial" panose="020B0604020202020204" pitchFamily="34" charset="0"/>
              <a:cs typeface="Arial" panose="020B0604020202020204" pitchFamily="34" charset="0"/>
            </a:endParaRPr>
          </a:p>
          <a:p>
            <a:endParaRPr lang="en-US" sz="1400" dirty="0">
              <a:solidFill>
                <a:prstClr val="black"/>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dirty="0">
              <a:solidFill>
                <a:prstClr val="black"/>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r="10270"/>
          <a:stretch/>
        </p:blipFill>
        <p:spPr>
          <a:xfrm>
            <a:off x="6187890" y="1972395"/>
            <a:ext cx="5594602" cy="3302132"/>
          </a:xfrm>
          <a:prstGeom prst="rect">
            <a:avLst/>
          </a:prstGeom>
        </p:spPr>
      </p:pic>
      <p:sp>
        <p:nvSpPr>
          <p:cNvPr id="3" name="Right Arrow 2"/>
          <p:cNvSpPr/>
          <p:nvPr/>
        </p:nvSpPr>
        <p:spPr>
          <a:xfrm>
            <a:off x="8350077" y="2853508"/>
            <a:ext cx="602166" cy="61331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971435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45267" y="1710286"/>
            <a:ext cx="2154999" cy="2862322"/>
          </a:xfrm>
          <a:prstGeom prst="rect">
            <a:avLst/>
          </a:prstGeom>
          <a:noFill/>
        </p:spPr>
        <p:txBody>
          <a:bodyPr wrap="square" rtlCol="0">
            <a:spAutoFit/>
          </a:bodyPr>
          <a:lstStyle/>
          <a:p>
            <a:r>
              <a:rPr lang="en-US" sz="1200" b="1" u="sng" dirty="0">
                <a:latin typeface="Arial" panose="020B0604020202020204" pitchFamily="34" charset="0"/>
                <a:cs typeface="Arial" panose="020B0604020202020204" pitchFamily="34" charset="0"/>
              </a:rPr>
              <a:t>Rockwell / Allen Bradley</a:t>
            </a:r>
          </a:p>
          <a:p>
            <a:pPr lvl="0"/>
            <a:r>
              <a:rPr lang="en-US" sz="1200" dirty="0">
                <a:latin typeface="Arial" panose="020B0604020202020204" pitchFamily="34" charset="0"/>
                <a:cs typeface="Arial" panose="020B0604020202020204" pitchFamily="34" charset="0"/>
              </a:rPr>
              <a:t>1395DC Drive</a:t>
            </a:r>
          </a:p>
          <a:p>
            <a:pPr lvl="0"/>
            <a:r>
              <a:rPr lang="en-US" sz="1200" dirty="0">
                <a:latin typeface="Arial" panose="020B0604020202020204" pitchFamily="34" charset="0"/>
                <a:cs typeface="Arial" panose="020B0604020202020204" pitchFamily="34" charset="0"/>
              </a:rPr>
              <a:t>1397 DC Drive</a:t>
            </a:r>
          </a:p>
          <a:p>
            <a:pPr lvl="0"/>
            <a:r>
              <a:rPr lang="en-US" sz="1200" dirty="0">
                <a:latin typeface="Arial" panose="020B0604020202020204" pitchFamily="34" charset="0"/>
                <a:cs typeface="Arial" panose="020B0604020202020204" pitchFamily="34" charset="0"/>
              </a:rPr>
              <a:t>1336 AC Drive</a:t>
            </a:r>
          </a:p>
          <a:p>
            <a:pPr lvl="0"/>
            <a:r>
              <a:rPr lang="en-US" sz="1200" dirty="0">
                <a:latin typeface="Arial" panose="020B0604020202020204" pitchFamily="34" charset="0"/>
                <a:cs typeface="Arial" panose="020B0604020202020204" pitchFamily="34" charset="0"/>
              </a:rPr>
              <a:t>1336 Force AC Drive</a:t>
            </a:r>
          </a:p>
          <a:p>
            <a:pPr lvl="0"/>
            <a:r>
              <a:rPr lang="en-US" sz="1200" dirty="0">
                <a:latin typeface="Arial" panose="020B0604020202020204" pitchFamily="34" charset="0"/>
                <a:cs typeface="Arial" panose="020B0604020202020204" pitchFamily="34" charset="0"/>
              </a:rPr>
              <a:t>1336 Plus AC Drive</a:t>
            </a:r>
          </a:p>
          <a:p>
            <a:pPr lvl="0"/>
            <a:r>
              <a:rPr lang="en-US" sz="1200" dirty="0">
                <a:latin typeface="Arial" panose="020B0604020202020204" pitchFamily="34" charset="0"/>
                <a:cs typeface="Arial" panose="020B0604020202020204" pitchFamily="34" charset="0"/>
              </a:rPr>
              <a:t>1336 Plus II AC Drive</a:t>
            </a:r>
          </a:p>
          <a:p>
            <a:pPr lvl="0"/>
            <a:r>
              <a:rPr lang="en-US" sz="1200" dirty="0">
                <a:latin typeface="Arial" panose="020B0604020202020204" pitchFamily="34" charset="0"/>
                <a:cs typeface="Arial" panose="020B0604020202020204" pitchFamily="34" charset="0"/>
              </a:rPr>
              <a:t>1336 Impact AC Drive</a:t>
            </a:r>
          </a:p>
          <a:p>
            <a:pPr lvl="0"/>
            <a:r>
              <a:rPr lang="en-US" sz="1200" dirty="0" err="1">
                <a:latin typeface="Arial" panose="020B0604020202020204" pitchFamily="34" charset="0"/>
                <a:cs typeface="Arial" panose="020B0604020202020204" pitchFamily="34" charset="0"/>
              </a:rPr>
              <a:t>PowerFlex</a:t>
            </a:r>
            <a:r>
              <a:rPr lang="en-US" sz="1200" dirty="0">
                <a:latin typeface="Arial" panose="020B0604020202020204" pitchFamily="34" charset="0"/>
                <a:cs typeface="Arial" panose="020B0604020202020204" pitchFamily="34" charset="0"/>
              </a:rPr>
              <a:t> 40 AC Drive</a:t>
            </a:r>
          </a:p>
          <a:p>
            <a:pPr lvl="0"/>
            <a:r>
              <a:rPr lang="en-US" sz="1200" dirty="0" err="1">
                <a:latin typeface="Arial" panose="020B0604020202020204" pitchFamily="34" charset="0"/>
                <a:cs typeface="Arial" panose="020B0604020202020204" pitchFamily="34" charset="0"/>
              </a:rPr>
              <a:t>PowerFlex</a:t>
            </a:r>
            <a:r>
              <a:rPr lang="en-US" sz="1200" dirty="0">
                <a:latin typeface="Arial" panose="020B0604020202020204" pitchFamily="34" charset="0"/>
                <a:cs typeface="Arial" panose="020B0604020202020204" pitchFamily="34" charset="0"/>
              </a:rPr>
              <a:t> 400 AC Drive</a:t>
            </a:r>
          </a:p>
          <a:p>
            <a:pPr lvl="0"/>
            <a:r>
              <a:rPr lang="en-US" sz="1200" dirty="0" err="1">
                <a:latin typeface="Arial" panose="020B0604020202020204" pitchFamily="34" charset="0"/>
                <a:cs typeface="Arial" panose="020B0604020202020204" pitchFamily="34" charset="0"/>
              </a:rPr>
              <a:t>PowerFlex</a:t>
            </a:r>
            <a:r>
              <a:rPr lang="en-US" sz="1200" dirty="0">
                <a:latin typeface="Arial" panose="020B0604020202020204" pitchFamily="34" charset="0"/>
                <a:cs typeface="Arial" panose="020B0604020202020204" pitchFamily="34" charset="0"/>
              </a:rPr>
              <a:t> 700 AC Drive</a:t>
            </a:r>
          </a:p>
          <a:p>
            <a:pPr lvl="0"/>
            <a:r>
              <a:rPr lang="en-US" sz="1200" dirty="0">
                <a:latin typeface="Arial" panose="020B0604020202020204" pitchFamily="34" charset="0"/>
                <a:cs typeface="Arial" panose="020B0604020202020204" pitchFamily="34" charset="0"/>
              </a:rPr>
              <a:t>PowerFlex700S AC Drive</a:t>
            </a:r>
          </a:p>
          <a:p>
            <a:pPr lvl="0"/>
            <a:r>
              <a:rPr lang="en-US" sz="1200" dirty="0">
                <a:latin typeface="Arial" panose="020B0604020202020204" pitchFamily="34" charset="0"/>
                <a:cs typeface="Arial" panose="020B0604020202020204" pitchFamily="34" charset="0"/>
              </a:rPr>
              <a:t>Ultra 100 Servo Drive</a:t>
            </a:r>
          </a:p>
          <a:p>
            <a:pPr lvl="0"/>
            <a:r>
              <a:rPr lang="en-US" sz="1200" dirty="0">
                <a:latin typeface="Arial" panose="020B0604020202020204" pitchFamily="34" charset="0"/>
                <a:cs typeface="Arial" panose="020B0604020202020204" pitchFamily="34" charset="0"/>
              </a:rPr>
              <a:t>Ultra 200 Servo Drive</a:t>
            </a:r>
          </a:p>
          <a:p>
            <a:pPr lvl="0"/>
            <a:r>
              <a:rPr lang="en-US" sz="1200" dirty="0">
                <a:latin typeface="Arial" panose="020B0604020202020204" pitchFamily="34" charset="0"/>
                <a:cs typeface="Arial" panose="020B0604020202020204" pitchFamily="34" charset="0"/>
              </a:rPr>
              <a:t>Ultra 3000 Servo Drive</a:t>
            </a:r>
          </a:p>
        </p:txBody>
      </p:sp>
      <p:sp>
        <p:nvSpPr>
          <p:cNvPr id="3" name="TextBox 2"/>
          <p:cNvSpPr txBox="1"/>
          <p:nvPr/>
        </p:nvSpPr>
        <p:spPr>
          <a:xfrm>
            <a:off x="6226114" y="1695315"/>
            <a:ext cx="1551791" cy="3785652"/>
          </a:xfrm>
          <a:prstGeom prst="rect">
            <a:avLst/>
          </a:prstGeom>
          <a:noFill/>
        </p:spPr>
        <p:txBody>
          <a:bodyPr wrap="square" rtlCol="0">
            <a:spAutoFit/>
          </a:bodyPr>
          <a:lstStyle/>
          <a:p>
            <a:r>
              <a:rPr lang="en-US" sz="1200" b="1" u="sng" dirty="0">
                <a:latin typeface="Arial" panose="020B0604020202020204" pitchFamily="34" charset="0"/>
                <a:cs typeface="Arial" panose="020B0604020202020204" pitchFamily="34" charset="0"/>
              </a:rPr>
              <a:t>ABB</a:t>
            </a:r>
          </a:p>
          <a:p>
            <a:pPr lvl="0"/>
            <a:r>
              <a:rPr lang="en-US" sz="1200" dirty="0">
                <a:latin typeface="Arial" panose="020B0604020202020204" pitchFamily="34" charset="0"/>
                <a:cs typeface="Arial" panose="020B0604020202020204" pitchFamily="34" charset="0"/>
              </a:rPr>
              <a:t>ACS50 AC Drive</a:t>
            </a:r>
          </a:p>
          <a:p>
            <a:pPr lvl="0"/>
            <a:r>
              <a:rPr lang="en-US" sz="1200" dirty="0">
                <a:latin typeface="Arial" panose="020B0604020202020204" pitchFamily="34" charset="0"/>
                <a:cs typeface="Arial" panose="020B0604020202020204" pitchFamily="34" charset="0"/>
              </a:rPr>
              <a:t>ACS100 AC Drive</a:t>
            </a:r>
          </a:p>
          <a:p>
            <a:pPr lvl="0"/>
            <a:r>
              <a:rPr lang="en-US" sz="1200" dirty="0">
                <a:latin typeface="Arial" panose="020B0604020202020204" pitchFamily="34" charset="0"/>
                <a:cs typeface="Arial" panose="020B0604020202020204" pitchFamily="34" charset="0"/>
              </a:rPr>
              <a:t>ACS140 AC Drive</a:t>
            </a:r>
          </a:p>
          <a:p>
            <a:pPr lvl="0"/>
            <a:r>
              <a:rPr lang="en-US" sz="1200" dirty="0">
                <a:latin typeface="Arial" panose="020B0604020202020204" pitchFamily="34" charset="0"/>
                <a:cs typeface="Arial" panose="020B0604020202020204" pitchFamily="34" charset="0"/>
              </a:rPr>
              <a:t>ACS160 AC Drive</a:t>
            </a:r>
          </a:p>
          <a:p>
            <a:pPr lvl="0"/>
            <a:r>
              <a:rPr lang="en-US" sz="1200" dirty="0">
                <a:latin typeface="Arial" panose="020B0604020202020204" pitchFamily="34" charset="0"/>
                <a:cs typeface="Arial" panose="020B0604020202020204" pitchFamily="34" charset="0"/>
              </a:rPr>
              <a:t>ACS200 AC Drive</a:t>
            </a:r>
          </a:p>
          <a:p>
            <a:pPr lvl="0"/>
            <a:r>
              <a:rPr lang="en-US" sz="1200" dirty="0">
                <a:latin typeface="Arial" panose="020B0604020202020204" pitchFamily="34" charset="0"/>
                <a:cs typeface="Arial" panose="020B0604020202020204" pitchFamily="34" charset="0"/>
              </a:rPr>
              <a:t>ACS300 AC Drive</a:t>
            </a:r>
          </a:p>
          <a:p>
            <a:pPr lvl="0"/>
            <a:r>
              <a:rPr lang="en-US" sz="1200" dirty="0">
                <a:latin typeface="Arial" panose="020B0604020202020204" pitchFamily="34" charset="0"/>
                <a:cs typeface="Arial" panose="020B0604020202020204" pitchFamily="34" charset="0"/>
              </a:rPr>
              <a:t>ACS350 AC Drive</a:t>
            </a:r>
          </a:p>
          <a:p>
            <a:pPr lvl="0"/>
            <a:r>
              <a:rPr lang="en-US" sz="1200" dirty="0">
                <a:latin typeface="Arial" panose="020B0604020202020204" pitchFamily="34" charset="0"/>
                <a:cs typeface="Arial" panose="020B0604020202020204" pitchFamily="34" charset="0"/>
              </a:rPr>
              <a:t>ACS400 AC Drive</a:t>
            </a:r>
          </a:p>
          <a:p>
            <a:pPr lvl="0"/>
            <a:r>
              <a:rPr lang="en-US" sz="1200" dirty="0">
                <a:latin typeface="Arial" panose="020B0604020202020204" pitchFamily="34" charset="0"/>
                <a:cs typeface="Arial" panose="020B0604020202020204" pitchFamily="34" charset="0"/>
              </a:rPr>
              <a:t>ACS501 AC Drive</a:t>
            </a:r>
          </a:p>
          <a:p>
            <a:pPr lvl="0"/>
            <a:r>
              <a:rPr lang="en-US" sz="1200" dirty="0">
                <a:latin typeface="Arial" panose="020B0604020202020204" pitchFamily="34" charset="0"/>
                <a:cs typeface="Arial" panose="020B0604020202020204" pitchFamily="34" charset="0"/>
              </a:rPr>
              <a:t>ACS502 AC Drive</a:t>
            </a:r>
          </a:p>
          <a:p>
            <a:pPr lvl="0"/>
            <a:r>
              <a:rPr lang="en-US" sz="1200" dirty="0">
                <a:latin typeface="Arial" panose="020B0604020202020204" pitchFamily="34" charset="0"/>
                <a:cs typeface="Arial" panose="020B0604020202020204" pitchFamily="34" charset="0"/>
              </a:rPr>
              <a:t>ACS504 AC Drive</a:t>
            </a:r>
          </a:p>
          <a:p>
            <a:pPr lvl="0"/>
            <a:r>
              <a:rPr lang="en-US" sz="1200" dirty="0">
                <a:latin typeface="Arial" panose="020B0604020202020204" pitchFamily="34" charset="0"/>
                <a:cs typeface="Arial" panose="020B0604020202020204" pitchFamily="34" charset="0"/>
              </a:rPr>
              <a:t>ACS506 AC Drive</a:t>
            </a:r>
          </a:p>
          <a:p>
            <a:pPr lvl="0"/>
            <a:r>
              <a:rPr lang="en-US" sz="1200" dirty="0">
                <a:latin typeface="Arial" panose="020B0604020202020204" pitchFamily="34" charset="0"/>
                <a:cs typeface="Arial" panose="020B0604020202020204" pitchFamily="34" charset="0"/>
              </a:rPr>
              <a:t>ACS601 AC Drive</a:t>
            </a:r>
          </a:p>
          <a:p>
            <a:pPr lvl="0"/>
            <a:r>
              <a:rPr lang="en-US" sz="1200" dirty="0">
                <a:latin typeface="Arial" panose="020B0604020202020204" pitchFamily="34" charset="0"/>
                <a:cs typeface="Arial" panose="020B0604020202020204" pitchFamily="34" charset="0"/>
              </a:rPr>
              <a:t>ACS604 AC Drive</a:t>
            </a:r>
          </a:p>
          <a:p>
            <a:pPr lvl="0"/>
            <a:r>
              <a:rPr lang="en-US" sz="1200" dirty="0">
                <a:latin typeface="Arial" panose="020B0604020202020204" pitchFamily="34" charset="0"/>
                <a:cs typeface="Arial" panose="020B0604020202020204" pitchFamily="34" charset="0"/>
              </a:rPr>
              <a:t>ACS607 AC Drive</a:t>
            </a:r>
          </a:p>
          <a:p>
            <a:pPr lvl="0"/>
            <a:r>
              <a:rPr lang="en-US" sz="1200" dirty="0">
                <a:latin typeface="Arial" panose="020B0604020202020204" pitchFamily="34" charset="0"/>
                <a:cs typeface="Arial" panose="020B0604020202020204" pitchFamily="34" charset="0"/>
              </a:rPr>
              <a:t>ACS624 AC Drive</a:t>
            </a:r>
          </a:p>
          <a:p>
            <a:pPr lvl="0"/>
            <a:r>
              <a:rPr lang="en-US" sz="1200" dirty="0">
                <a:latin typeface="Arial" panose="020B0604020202020204" pitchFamily="34" charset="0"/>
                <a:cs typeface="Arial" panose="020B0604020202020204" pitchFamily="34" charset="0"/>
              </a:rPr>
              <a:t>ACS627 AC Drive</a:t>
            </a:r>
          </a:p>
          <a:p>
            <a:pPr lvl="0"/>
            <a:r>
              <a:rPr lang="en-US" sz="1200" dirty="0">
                <a:latin typeface="Arial" panose="020B0604020202020204" pitchFamily="34" charset="0"/>
                <a:cs typeface="Arial" panose="020B0604020202020204" pitchFamily="34" charset="0"/>
              </a:rPr>
              <a:t>ACV700 AC Drive</a:t>
            </a:r>
          </a:p>
          <a:p>
            <a:r>
              <a:rPr lang="en-US" sz="1200" dirty="0">
                <a:latin typeface="Arial" panose="020B0604020202020204" pitchFamily="34" charset="0"/>
                <a:cs typeface="Arial" panose="020B0604020202020204" pitchFamily="34" charset="0"/>
              </a:rPr>
              <a:t>SAMI Star AC Drive</a:t>
            </a:r>
          </a:p>
        </p:txBody>
      </p:sp>
      <p:sp>
        <p:nvSpPr>
          <p:cNvPr id="4" name="TextBox 3"/>
          <p:cNvSpPr txBox="1"/>
          <p:nvPr/>
        </p:nvSpPr>
        <p:spPr>
          <a:xfrm>
            <a:off x="8107137" y="1733519"/>
            <a:ext cx="1583273" cy="3139321"/>
          </a:xfrm>
          <a:prstGeom prst="rect">
            <a:avLst/>
          </a:prstGeom>
          <a:noFill/>
        </p:spPr>
        <p:txBody>
          <a:bodyPr wrap="square" rtlCol="0">
            <a:spAutoFit/>
          </a:bodyPr>
          <a:lstStyle/>
          <a:p>
            <a:r>
              <a:rPr lang="en-US" sz="1200" b="1" u="sng" dirty="0" err="1">
                <a:latin typeface="Arial" panose="020B0604020202020204" pitchFamily="34" charset="0"/>
                <a:cs typeface="Arial" panose="020B0604020202020204" pitchFamily="34" charset="0"/>
              </a:rPr>
              <a:t>Eurotherm</a:t>
            </a:r>
            <a:r>
              <a:rPr lang="en-US" sz="1200" b="1" u="sng" dirty="0">
                <a:latin typeface="Arial" panose="020B0604020202020204" pitchFamily="34" charset="0"/>
                <a:cs typeface="Arial" panose="020B0604020202020204" pitchFamily="34" charset="0"/>
              </a:rPr>
              <a:t> / SSD</a:t>
            </a:r>
          </a:p>
          <a:p>
            <a:pPr lvl="0"/>
            <a:r>
              <a:rPr lang="en-US" sz="1200" dirty="0">
                <a:latin typeface="Arial" panose="020B0604020202020204" pitchFamily="34" charset="0"/>
                <a:cs typeface="Arial" panose="020B0604020202020204" pitchFamily="34" charset="0"/>
              </a:rPr>
              <a:t>506 DC Drive</a:t>
            </a:r>
          </a:p>
          <a:p>
            <a:pPr lvl="0"/>
            <a:r>
              <a:rPr lang="en-US" sz="1200" dirty="0">
                <a:latin typeface="Arial" panose="020B0604020202020204" pitchFamily="34" charset="0"/>
                <a:cs typeface="Arial" panose="020B0604020202020204" pitchFamily="34" charset="0"/>
              </a:rPr>
              <a:t>507 DC Drive</a:t>
            </a:r>
          </a:p>
          <a:p>
            <a:pPr lvl="0"/>
            <a:r>
              <a:rPr lang="en-US" sz="1200" dirty="0">
                <a:latin typeface="Arial" panose="020B0604020202020204" pitchFamily="34" charset="0"/>
                <a:cs typeface="Arial" panose="020B0604020202020204" pitchFamily="34" charset="0"/>
              </a:rPr>
              <a:t>508 DC Drive</a:t>
            </a:r>
          </a:p>
          <a:p>
            <a:pPr lvl="0"/>
            <a:r>
              <a:rPr lang="en-US" sz="1200" dirty="0">
                <a:latin typeface="Arial" panose="020B0604020202020204" pitchFamily="34" charset="0"/>
                <a:cs typeface="Arial" panose="020B0604020202020204" pitchFamily="34" charset="0"/>
              </a:rPr>
              <a:t>512C DC Drive</a:t>
            </a:r>
          </a:p>
          <a:p>
            <a:pPr lvl="0"/>
            <a:r>
              <a:rPr lang="en-US" sz="1200" dirty="0">
                <a:latin typeface="Arial" panose="020B0604020202020204" pitchFamily="34" charset="0"/>
                <a:cs typeface="Arial" panose="020B0604020202020204" pitchFamily="34" charset="0"/>
              </a:rPr>
              <a:t>514C DC Drive</a:t>
            </a:r>
          </a:p>
          <a:p>
            <a:pPr lvl="0"/>
            <a:r>
              <a:rPr lang="en-US" sz="1200" dirty="0">
                <a:latin typeface="Arial" panose="020B0604020202020204" pitchFamily="34" charset="0"/>
                <a:cs typeface="Arial" panose="020B0604020202020204" pitchFamily="34" charset="0"/>
              </a:rPr>
              <a:t>584SV AC Drive</a:t>
            </a:r>
          </a:p>
          <a:p>
            <a:pPr lvl="0"/>
            <a:r>
              <a:rPr lang="en-US" sz="1200" dirty="0">
                <a:latin typeface="Arial" panose="020B0604020202020204" pitchFamily="34" charset="0"/>
                <a:cs typeface="Arial" panose="020B0604020202020204" pitchFamily="34" charset="0"/>
              </a:rPr>
              <a:t>590 DC Drive</a:t>
            </a:r>
          </a:p>
          <a:p>
            <a:pPr lvl="0"/>
            <a:r>
              <a:rPr lang="en-US" sz="1200" dirty="0">
                <a:latin typeface="Arial" panose="020B0604020202020204" pitchFamily="34" charset="0"/>
                <a:cs typeface="Arial" panose="020B0604020202020204" pitchFamily="34" charset="0"/>
              </a:rPr>
              <a:t>590+ DC Drive</a:t>
            </a:r>
          </a:p>
          <a:p>
            <a:pPr lvl="0"/>
            <a:r>
              <a:rPr lang="en-US" sz="1200" dirty="0">
                <a:latin typeface="Arial" panose="020B0604020202020204" pitchFamily="34" charset="0"/>
                <a:cs typeface="Arial" panose="020B0604020202020204" pitchFamily="34" charset="0"/>
              </a:rPr>
              <a:t>620L AC Drive</a:t>
            </a:r>
          </a:p>
          <a:p>
            <a:pPr lvl="0"/>
            <a:r>
              <a:rPr lang="en-US" sz="1200" dirty="0">
                <a:latin typeface="Arial" panose="020B0604020202020204" pitchFamily="34" charset="0"/>
                <a:cs typeface="Arial" panose="020B0604020202020204" pitchFamily="34" charset="0"/>
              </a:rPr>
              <a:t>650 AC Drive</a:t>
            </a:r>
          </a:p>
          <a:p>
            <a:pPr lvl="0"/>
            <a:r>
              <a:rPr lang="en-US" sz="1200" dirty="0">
                <a:latin typeface="Arial" panose="020B0604020202020204" pitchFamily="34" charset="0"/>
                <a:cs typeface="Arial" panose="020B0604020202020204" pitchFamily="34" charset="0"/>
              </a:rPr>
              <a:t>650S AC Drive</a:t>
            </a:r>
          </a:p>
          <a:p>
            <a:pPr lvl="0"/>
            <a:r>
              <a:rPr lang="en-US" sz="1200" dirty="0">
                <a:latin typeface="Arial" panose="020B0604020202020204" pitchFamily="34" charset="0"/>
                <a:cs typeface="Arial" panose="020B0604020202020204" pitchFamily="34" charset="0"/>
              </a:rPr>
              <a:t>650V AC Drive</a:t>
            </a:r>
          </a:p>
          <a:p>
            <a:pPr lvl="0"/>
            <a:r>
              <a:rPr lang="en-US" sz="1200" dirty="0">
                <a:latin typeface="Arial" panose="020B0604020202020204" pitchFamily="34" charset="0"/>
                <a:cs typeface="Arial" panose="020B0604020202020204" pitchFamily="34" charset="0"/>
              </a:rPr>
              <a:t>690+ AC Drive</a:t>
            </a:r>
          </a:p>
          <a:p>
            <a:pPr lvl="0"/>
            <a:r>
              <a:rPr lang="en-US" sz="1200" dirty="0">
                <a:latin typeface="Arial" panose="020B0604020202020204" pitchFamily="34" charset="0"/>
                <a:cs typeface="Arial" panose="020B0604020202020204" pitchFamily="34" charset="0"/>
              </a:rPr>
              <a:t>890PX AC Drive</a:t>
            </a:r>
          </a:p>
          <a:p>
            <a:endParaRPr lang="en-US" dirty="0"/>
          </a:p>
        </p:txBody>
      </p:sp>
      <p:sp>
        <p:nvSpPr>
          <p:cNvPr id="5" name="TextBox 4"/>
          <p:cNvSpPr txBox="1"/>
          <p:nvPr/>
        </p:nvSpPr>
        <p:spPr>
          <a:xfrm>
            <a:off x="3647236" y="4672276"/>
            <a:ext cx="1823798" cy="2062103"/>
          </a:xfrm>
          <a:prstGeom prst="rect">
            <a:avLst/>
          </a:prstGeom>
          <a:noFill/>
        </p:spPr>
        <p:txBody>
          <a:bodyPr wrap="square" rtlCol="0">
            <a:spAutoFit/>
          </a:bodyPr>
          <a:lstStyle/>
          <a:p>
            <a:r>
              <a:rPr lang="en-US" sz="1200" b="1" u="sng" dirty="0">
                <a:latin typeface="Arial" panose="020B0604020202020204" pitchFamily="34" charset="0"/>
                <a:cs typeface="Arial" panose="020B0604020202020204" pitchFamily="34" charset="0"/>
              </a:rPr>
              <a:t>Reliance</a:t>
            </a:r>
          </a:p>
          <a:p>
            <a:pPr lvl="0"/>
            <a:r>
              <a:rPr lang="en-US" sz="1200" dirty="0" err="1">
                <a:latin typeface="Arial" panose="020B0604020202020204" pitchFamily="34" charset="0"/>
                <a:cs typeface="Arial" panose="020B0604020202020204" pitchFamily="34" charset="0"/>
              </a:rPr>
              <a:t>FlexPak</a:t>
            </a:r>
            <a:r>
              <a:rPr lang="en-US" sz="1200" dirty="0">
                <a:latin typeface="Arial" panose="020B0604020202020204" pitchFamily="34" charset="0"/>
                <a:cs typeface="Arial" panose="020B0604020202020204" pitchFamily="34" charset="0"/>
              </a:rPr>
              <a:t> 3000</a:t>
            </a:r>
          </a:p>
          <a:p>
            <a:pPr lvl="0"/>
            <a:r>
              <a:rPr lang="en-US" sz="1200" dirty="0" err="1">
                <a:latin typeface="Arial" panose="020B0604020202020204" pitchFamily="34" charset="0"/>
                <a:cs typeface="Arial" panose="020B0604020202020204" pitchFamily="34" charset="0"/>
              </a:rPr>
              <a:t>FlexPak</a:t>
            </a:r>
            <a:r>
              <a:rPr lang="en-US" sz="1200" dirty="0">
                <a:latin typeface="Arial" panose="020B0604020202020204" pitchFamily="34" charset="0"/>
                <a:cs typeface="Arial" panose="020B0604020202020204" pitchFamily="34" charset="0"/>
              </a:rPr>
              <a:t> Plus</a:t>
            </a:r>
          </a:p>
          <a:p>
            <a:pPr lvl="0"/>
            <a:r>
              <a:rPr lang="en-US" sz="1200" dirty="0">
                <a:latin typeface="Arial" panose="020B0604020202020204" pitchFamily="34" charset="0"/>
                <a:cs typeface="Arial" panose="020B0604020202020204" pitchFamily="34" charset="0"/>
              </a:rPr>
              <a:t>GV3000 AC Drive</a:t>
            </a:r>
          </a:p>
          <a:p>
            <a:pPr lvl="0"/>
            <a:r>
              <a:rPr lang="en-US" sz="1200" dirty="0">
                <a:latin typeface="Arial" panose="020B0604020202020204" pitchFamily="34" charset="0"/>
                <a:cs typeface="Arial" panose="020B0604020202020204" pitchFamily="34" charset="0"/>
              </a:rPr>
              <a:t>SD3000 AC Drive</a:t>
            </a:r>
          </a:p>
          <a:p>
            <a:pPr lvl="0"/>
            <a:r>
              <a:rPr lang="en-US" sz="1200" dirty="0">
                <a:latin typeface="Arial" panose="020B0604020202020204" pitchFamily="34" charset="0"/>
                <a:cs typeface="Arial" panose="020B0604020202020204" pitchFamily="34" charset="0"/>
              </a:rPr>
              <a:t>SF3000 AC Drive</a:t>
            </a:r>
          </a:p>
          <a:p>
            <a:pPr lvl="0"/>
            <a:r>
              <a:rPr lang="en-US" sz="1200" dirty="0" err="1">
                <a:latin typeface="Arial" panose="020B0604020202020204" pitchFamily="34" charset="0"/>
                <a:cs typeface="Arial" panose="020B0604020202020204" pitchFamily="34" charset="0"/>
              </a:rPr>
              <a:t>AutoMax</a:t>
            </a:r>
            <a:endParaRPr lang="en-US" sz="1200" dirty="0">
              <a:latin typeface="Arial" panose="020B0604020202020204" pitchFamily="34" charset="0"/>
              <a:cs typeface="Arial" panose="020B0604020202020204" pitchFamily="34" charset="0"/>
            </a:endParaRPr>
          </a:p>
          <a:p>
            <a:pPr lvl="0"/>
            <a:r>
              <a:rPr lang="en-US" sz="1200" dirty="0">
                <a:latin typeface="Arial" panose="020B0604020202020204" pitchFamily="34" charset="0"/>
                <a:cs typeface="Arial" panose="020B0604020202020204" pitchFamily="34" charset="0"/>
              </a:rPr>
              <a:t>Max Pak Plus</a:t>
            </a:r>
          </a:p>
          <a:p>
            <a:pPr lvl="0"/>
            <a:endParaRPr lang="en-US" sz="1400" dirty="0"/>
          </a:p>
          <a:p>
            <a:endParaRPr lang="en-US" dirty="0"/>
          </a:p>
        </p:txBody>
      </p:sp>
      <p:sp>
        <p:nvSpPr>
          <p:cNvPr id="6" name="TextBox 5"/>
          <p:cNvSpPr txBox="1"/>
          <p:nvPr/>
        </p:nvSpPr>
        <p:spPr>
          <a:xfrm>
            <a:off x="10019642" y="1710286"/>
            <a:ext cx="2615381" cy="1692771"/>
          </a:xfrm>
          <a:prstGeom prst="rect">
            <a:avLst/>
          </a:prstGeom>
          <a:noFill/>
        </p:spPr>
        <p:txBody>
          <a:bodyPr wrap="square" rtlCol="0">
            <a:spAutoFit/>
          </a:bodyPr>
          <a:lstStyle/>
          <a:p>
            <a:r>
              <a:rPr lang="en-US" sz="1200" b="1" u="sng" dirty="0">
                <a:latin typeface="Arial" panose="020B0604020202020204" pitchFamily="34" charset="0"/>
                <a:cs typeface="Arial" panose="020B0604020202020204" pitchFamily="34" charset="0"/>
              </a:rPr>
              <a:t>General Electric</a:t>
            </a:r>
          </a:p>
          <a:p>
            <a:pPr lvl="0"/>
            <a:r>
              <a:rPr lang="en-US" sz="1200" dirty="0" err="1">
                <a:latin typeface="Arial" panose="020B0604020202020204" pitchFamily="34" charset="0"/>
                <a:cs typeface="Arial" panose="020B0604020202020204" pitchFamily="34" charset="0"/>
              </a:rPr>
              <a:t>Siltron</a:t>
            </a:r>
            <a:r>
              <a:rPr lang="en-US" sz="1200" dirty="0">
                <a:latin typeface="Arial" panose="020B0604020202020204" pitchFamily="34" charset="0"/>
                <a:cs typeface="Arial" panose="020B0604020202020204" pitchFamily="34" charset="0"/>
              </a:rPr>
              <a:t> DC Drive</a:t>
            </a:r>
          </a:p>
          <a:p>
            <a:pPr lvl="0"/>
            <a:endParaRPr lang="en-US" sz="1200" dirty="0">
              <a:latin typeface="Arial" panose="020B0604020202020204" pitchFamily="34" charset="0"/>
              <a:cs typeface="Arial" panose="020B0604020202020204" pitchFamily="34" charset="0"/>
            </a:endParaRPr>
          </a:p>
          <a:p>
            <a:pPr lvl="0"/>
            <a:r>
              <a:rPr lang="en-US" sz="1200" dirty="0" err="1">
                <a:latin typeface="Arial" panose="020B0604020202020204" pitchFamily="34" charset="0"/>
                <a:cs typeface="Arial" panose="020B0604020202020204" pitchFamily="34" charset="0"/>
              </a:rPr>
              <a:t>VeeArc</a:t>
            </a:r>
            <a:r>
              <a:rPr lang="en-US" sz="1200" dirty="0">
                <a:latin typeface="Arial" panose="020B0604020202020204" pitchFamily="34" charset="0"/>
                <a:cs typeface="Arial" panose="020B0604020202020204" pitchFamily="34" charset="0"/>
              </a:rPr>
              <a:t> AC &amp; DC</a:t>
            </a:r>
          </a:p>
          <a:p>
            <a:pPr lvl="0"/>
            <a:r>
              <a:rPr lang="en-US" sz="1200" dirty="0">
                <a:latin typeface="Arial" panose="020B0604020202020204" pitchFamily="34" charset="0"/>
                <a:cs typeface="Arial" panose="020B0604020202020204" pitchFamily="34" charset="0"/>
              </a:rPr>
              <a:t> drives </a:t>
            </a:r>
          </a:p>
          <a:p>
            <a:pPr lvl="0"/>
            <a:endParaRPr lang="en-US" sz="1200" dirty="0">
              <a:latin typeface="Arial" panose="020B0604020202020204" pitchFamily="34" charset="0"/>
              <a:cs typeface="Arial" panose="020B0604020202020204" pitchFamily="34" charset="0"/>
            </a:endParaRPr>
          </a:p>
          <a:p>
            <a:pPr lvl="0"/>
            <a:r>
              <a:rPr lang="en-US" sz="1200" dirty="0">
                <a:latin typeface="Arial" panose="020B0604020202020204" pitchFamily="34" charset="0"/>
                <a:cs typeface="Arial" panose="020B0604020202020204" pitchFamily="34" charset="0"/>
              </a:rPr>
              <a:t>Fanuc drives </a:t>
            </a:r>
          </a:p>
          <a:p>
            <a:endParaRPr lang="en-US" dirty="0"/>
          </a:p>
        </p:txBody>
      </p:sp>
      <p:sp>
        <p:nvSpPr>
          <p:cNvPr id="7" name="TextBox 6"/>
          <p:cNvSpPr txBox="1"/>
          <p:nvPr/>
        </p:nvSpPr>
        <p:spPr>
          <a:xfrm>
            <a:off x="137127" y="1733519"/>
            <a:ext cx="3308588" cy="5724644"/>
          </a:xfrm>
          <a:prstGeom prst="rect">
            <a:avLst/>
          </a:prstGeom>
          <a:noFill/>
        </p:spPr>
        <p:txBody>
          <a:bodyPr wrap="square" rtlCol="0">
            <a:spAutoFit/>
          </a:bodyPr>
          <a:lstStyle/>
          <a:p>
            <a:pPr eaLnBrk="0" hangingPunct="0"/>
            <a:r>
              <a:rPr lang="en-US" sz="1200" b="1" u="heavy" dirty="0">
                <a:latin typeface="Arial" panose="020B0604020202020204" pitchFamily="34" charset="0"/>
                <a:cs typeface="Arial" panose="020B0604020202020204" pitchFamily="34" charset="0"/>
              </a:rPr>
              <a:t>Siemens AC Drives</a:t>
            </a:r>
            <a:endParaRPr lang="en-US" sz="1200" dirty="0">
              <a:latin typeface="Arial" panose="020B0604020202020204" pitchFamily="34" charset="0"/>
              <a:cs typeface="Arial" panose="020B0604020202020204" pitchFamily="34" charset="0"/>
            </a:endParaRPr>
          </a:p>
          <a:p>
            <a:pPr eaLnBrk="0" hangingPunct="0"/>
            <a:r>
              <a:rPr lang="en-US" sz="1200" dirty="0">
                <a:latin typeface="Arial" panose="020B0604020202020204" pitchFamily="34" charset="0"/>
                <a:cs typeface="Arial" panose="020B0604020202020204" pitchFamily="34" charset="0"/>
              </a:rPr>
              <a:t>6SE20 / 6SE21 </a:t>
            </a:r>
            <a:r>
              <a:rPr lang="en-US" sz="1200" dirty="0" err="1">
                <a:latin typeface="Arial" panose="020B0604020202020204" pitchFamily="34" charset="0"/>
                <a:cs typeface="Arial" panose="020B0604020202020204" pitchFamily="34" charset="0"/>
              </a:rPr>
              <a:t>Simovert</a:t>
            </a:r>
            <a:r>
              <a:rPr lang="en-US" sz="1200" dirty="0">
                <a:latin typeface="Arial" panose="020B0604020202020204" pitchFamily="34" charset="0"/>
                <a:cs typeface="Arial" panose="020B0604020202020204" pitchFamily="34" charset="0"/>
              </a:rPr>
              <a:t> P </a:t>
            </a:r>
          </a:p>
          <a:p>
            <a:pPr eaLnBrk="0" hangingPunct="0"/>
            <a:r>
              <a:rPr lang="en-US" sz="1200" dirty="0">
                <a:latin typeface="Arial" panose="020B0604020202020204" pitchFamily="34" charset="0"/>
                <a:cs typeface="Arial" panose="020B0604020202020204" pitchFamily="34" charset="0"/>
              </a:rPr>
              <a:t>6SE31 / 6SE32 </a:t>
            </a:r>
            <a:r>
              <a:rPr lang="en-US" sz="1200" dirty="0" err="1">
                <a:latin typeface="Arial" panose="020B0604020202020204" pitchFamily="34" charset="0"/>
                <a:cs typeface="Arial" panose="020B0604020202020204" pitchFamily="34" charset="0"/>
              </a:rPr>
              <a:t>Micromaster</a:t>
            </a:r>
            <a:endParaRPr lang="en-US" sz="1200" dirty="0">
              <a:latin typeface="Arial" panose="020B0604020202020204" pitchFamily="34" charset="0"/>
              <a:cs typeface="Arial" panose="020B0604020202020204" pitchFamily="34" charset="0"/>
            </a:endParaRPr>
          </a:p>
          <a:p>
            <a:pPr eaLnBrk="0" hangingPunct="0"/>
            <a:r>
              <a:rPr lang="en-US" sz="1200" dirty="0">
                <a:latin typeface="Arial" panose="020B0604020202020204" pitchFamily="34" charset="0"/>
                <a:cs typeface="Arial" panose="020B0604020202020204" pitchFamily="34" charset="0"/>
              </a:rPr>
              <a:t>6SE70 / </a:t>
            </a:r>
            <a:r>
              <a:rPr lang="en-US" sz="1200" dirty="0" err="1">
                <a:latin typeface="Arial" panose="020B0604020202020204" pitchFamily="34" charset="0"/>
                <a:cs typeface="Arial" panose="020B0604020202020204" pitchFamily="34" charset="0"/>
              </a:rPr>
              <a:t>Simovert</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Masterdrive</a:t>
            </a:r>
            <a:endParaRPr lang="en-US" sz="1200" dirty="0">
              <a:latin typeface="Arial" panose="020B0604020202020204" pitchFamily="34" charset="0"/>
              <a:cs typeface="Arial" panose="020B0604020202020204" pitchFamily="34" charset="0"/>
            </a:endParaRPr>
          </a:p>
          <a:p>
            <a:pPr eaLnBrk="0" hangingPunct="0"/>
            <a:r>
              <a:rPr lang="en-US" sz="1200" dirty="0">
                <a:latin typeface="Arial" panose="020B0604020202020204" pitchFamily="34" charset="0"/>
                <a:cs typeface="Arial" panose="020B0604020202020204" pitchFamily="34" charset="0"/>
              </a:rPr>
              <a:t>6SE64 / MM4 / </a:t>
            </a:r>
            <a:r>
              <a:rPr lang="en-US" sz="1200" dirty="0" err="1">
                <a:latin typeface="Arial" panose="020B0604020202020204" pitchFamily="34" charset="0"/>
                <a:cs typeface="Arial" panose="020B0604020202020204" pitchFamily="34" charset="0"/>
              </a:rPr>
              <a:t>Micromaster</a:t>
            </a:r>
            <a:endParaRPr lang="en-US" sz="1200" dirty="0">
              <a:latin typeface="Arial" panose="020B0604020202020204" pitchFamily="34" charset="0"/>
              <a:cs typeface="Arial" panose="020B0604020202020204" pitchFamily="34" charset="0"/>
            </a:endParaRPr>
          </a:p>
          <a:p>
            <a:pPr eaLnBrk="0" hangingPunct="0"/>
            <a:r>
              <a:rPr lang="en-US" sz="1200" dirty="0">
                <a:latin typeface="Arial" panose="020B0604020202020204" pitchFamily="34" charset="0"/>
                <a:cs typeface="Arial" panose="020B0604020202020204" pitchFamily="34" charset="0"/>
              </a:rPr>
              <a:t>GTO Phase Modules (Traction Systems)</a:t>
            </a:r>
          </a:p>
          <a:p>
            <a:pPr eaLnBrk="0" hangingPunct="0"/>
            <a:r>
              <a:rPr lang="en-US" sz="1200" dirty="0" err="1">
                <a:latin typeface="Arial" panose="020B0604020202020204" pitchFamily="34" charset="0"/>
                <a:cs typeface="Arial" panose="020B0604020202020204" pitchFamily="34" charset="0"/>
              </a:rPr>
              <a:t>Relcon</a:t>
            </a:r>
            <a:r>
              <a:rPr lang="en-US" sz="1200" dirty="0">
                <a:latin typeface="Arial" panose="020B0604020202020204" pitchFamily="34" charset="0"/>
                <a:cs typeface="Arial" panose="020B0604020202020204" pitchFamily="34" charset="0"/>
              </a:rPr>
              <a:t> 6SE85</a:t>
            </a:r>
          </a:p>
          <a:p>
            <a:pPr eaLnBrk="0" hangingPunct="0"/>
            <a:r>
              <a:rPr lang="en-US" sz="1200" dirty="0">
                <a:latin typeface="Arial" panose="020B0604020202020204" pitchFamily="34" charset="0"/>
                <a:cs typeface="Arial" panose="020B0604020202020204" pitchFamily="34" charset="0"/>
              </a:rPr>
              <a:t> </a:t>
            </a:r>
          </a:p>
          <a:p>
            <a:pPr eaLnBrk="0" hangingPunct="0"/>
            <a:r>
              <a:rPr lang="en-US" sz="1200" b="1" u="heavy" dirty="0">
                <a:latin typeface="Arial" panose="020B0604020202020204" pitchFamily="34" charset="0"/>
                <a:cs typeface="Arial" panose="020B0604020202020204" pitchFamily="34" charset="0"/>
              </a:rPr>
              <a:t>Siemens DC Drives</a:t>
            </a:r>
            <a:endParaRPr lang="en-US" sz="1200" dirty="0">
              <a:latin typeface="Arial" panose="020B0604020202020204" pitchFamily="34" charset="0"/>
              <a:cs typeface="Arial" panose="020B0604020202020204" pitchFamily="34" charset="0"/>
            </a:endParaRPr>
          </a:p>
          <a:p>
            <a:pPr eaLnBrk="0" hangingPunct="0"/>
            <a:r>
              <a:rPr lang="en-US" sz="1200" dirty="0">
                <a:latin typeface="Arial" panose="020B0604020202020204" pitchFamily="34" charset="0"/>
                <a:cs typeface="Arial" panose="020B0604020202020204" pitchFamily="34" charset="0"/>
              </a:rPr>
              <a:t>6RA21 </a:t>
            </a:r>
            <a:r>
              <a:rPr lang="en-US" sz="1200" dirty="0" err="1">
                <a:latin typeface="Arial" panose="020B0604020202020204" pitchFamily="34" charset="0"/>
                <a:cs typeface="Arial" panose="020B0604020202020204" pitchFamily="34" charset="0"/>
              </a:rPr>
              <a:t>Simoreg</a:t>
            </a:r>
            <a:r>
              <a:rPr lang="en-US" sz="1200" dirty="0">
                <a:latin typeface="Arial" panose="020B0604020202020204" pitchFamily="34" charset="0"/>
                <a:cs typeface="Arial" panose="020B0604020202020204" pitchFamily="34" charset="0"/>
              </a:rPr>
              <a:t> Compact Converter</a:t>
            </a:r>
          </a:p>
          <a:p>
            <a:pPr eaLnBrk="0" hangingPunct="0"/>
            <a:r>
              <a:rPr lang="en-US" sz="1200" dirty="0">
                <a:latin typeface="Arial" panose="020B0604020202020204" pitchFamily="34" charset="0"/>
                <a:cs typeface="Arial" panose="020B0604020202020204" pitchFamily="34" charset="0"/>
              </a:rPr>
              <a:t>6RA22 / A1-106 / </a:t>
            </a:r>
            <a:r>
              <a:rPr lang="en-US" sz="1200" dirty="0" err="1">
                <a:latin typeface="Arial" panose="020B0604020202020204" pitchFamily="34" charset="0"/>
                <a:cs typeface="Arial" panose="020B0604020202020204" pitchFamily="34" charset="0"/>
              </a:rPr>
              <a:t>Simoreg</a:t>
            </a:r>
            <a:r>
              <a:rPr lang="en-US" sz="1200" dirty="0">
                <a:latin typeface="Arial" panose="020B0604020202020204" pitchFamily="34" charset="0"/>
                <a:cs typeface="Arial" panose="020B0604020202020204" pitchFamily="34" charset="0"/>
              </a:rPr>
              <a:t> 3rd gen </a:t>
            </a:r>
          </a:p>
          <a:p>
            <a:pPr eaLnBrk="0" hangingPunct="0"/>
            <a:r>
              <a:rPr lang="en-US" sz="1200" dirty="0">
                <a:latin typeface="Arial" panose="020B0604020202020204" pitchFamily="34" charset="0"/>
                <a:cs typeface="Arial" panose="020B0604020202020204" pitchFamily="34" charset="0"/>
              </a:rPr>
              <a:t>6RA23</a:t>
            </a:r>
          </a:p>
          <a:p>
            <a:pPr eaLnBrk="0" hangingPunct="0"/>
            <a:r>
              <a:rPr lang="en-US" sz="1200" dirty="0">
                <a:latin typeface="Arial" panose="020B0604020202020204" pitchFamily="34" charset="0"/>
                <a:cs typeface="Arial" panose="020B0604020202020204" pitchFamily="34" charset="0"/>
              </a:rPr>
              <a:t>6RA24 / A1-116 / </a:t>
            </a:r>
            <a:r>
              <a:rPr lang="en-US" sz="1200" dirty="0" err="1">
                <a:latin typeface="Arial" panose="020B0604020202020204" pitchFamily="34" charset="0"/>
                <a:cs typeface="Arial" panose="020B0604020202020204" pitchFamily="34" charset="0"/>
              </a:rPr>
              <a:t>Simoreg</a:t>
            </a:r>
            <a:r>
              <a:rPr lang="en-US" sz="1200" dirty="0">
                <a:latin typeface="Arial" panose="020B0604020202020204" pitchFamily="34" charset="0"/>
                <a:cs typeface="Arial" panose="020B0604020202020204" pitchFamily="34" charset="0"/>
              </a:rPr>
              <a:t> 4th gen </a:t>
            </a:r>
          </a:p>
          <a:p>
            <a:pPr eaLnBrk="0" hangingPunct="0"/>
            <a:r>
              <a:rPr lang="en-US" sz="1200" dirty="0">
                <a:latin typeface="Arial" panose="020B0604020202020204" pitchFamily="34" charset="0"/>
                <a:cs typeface="Arial" panose="020B0604020202020204" pitchFamily="34" charset="0"/>
              </a:rPr>
              <a:t>6RA70 / A1-126 / </a:t>
            </a:r>
            <a:r>
              <a:rPr lang="en-US" sz="1200" dirty="0" err="1">
                <a:latin typeface="Arial" panose="020B0604020202020204" pitchFamily="34" charset="0"/>
                <a:cs typeface="Arial" panose="020B0604020202020204" pitchFamily="34" charset="0"/>
              </a:rPr>
              <a:t>Simoreg</a:t>
            </a:r>
            <a:r>
              <a:rPr lang="en-US" sz="1200" dirty="0">
                <a:latin typeface="Arial" panose="020B0604020202020204" pitchFamily="34" charset="0"/>
                <a:cs typeface="Arial" panose="020B0604020202020204" pitchFamily="34" charset="0"/>
              </a:rPr>
              <a:t> 5th gen </a:t>
            </a:r>
          </a:p>
          <a:p>
            <a:pPr eaLnBrk="0" hangingPunct="0"/>
            <a:r>
              <a:rPr lang="en-US" sz="1200" dirty="0" err="1">
                <a:latin typeface="Arial" panose="020B0604020202020204" pitchFamily="34" charset="0"/>
                <a:cs typeface="Arial" panose="020B0604020202020204" pitchFamily="34" charset="0"/>
              </a:rPr>
              <a:t>Simoreg</a:t>
            </a:r>
            <a:r>
              <a:rPr lang="en-US" sz="1200" dirty="0">
                <a:latin typeface="Arial" panose="020B0604020202020204" pitchFamily="34" charset="0"/>
                <a:cs typeface="Arial" panose="020B0604020202020204" pitchFamily="34" charset="0"/>
              </a:rPr>
              <a:t> K</a:t>
            </a:r>
          </a:p>
          <a:p>
            <a:pPr eaLnBrk="0" hangingPunct="0"/>
            <a:r>
              <a:rPr lang="en-US" sz="1200" dirty="0">
                <a:latin typeface="Arial" panose="020B0604020202020204" pitchFamily="34" charset="0"/>
                <a:cs typeface="Arial" panose="020B0604020202020204" pitchFamily="34" charset="0"/>
              </a:rPr>
              <a:t> </a:t>
            </a:r>
          </a:p>
          <a:p>
            <a:pPr eaLnBrk="0" hangingPunct="0"/>
            <a:r>
              <a:rPr lang="en-US" sz="1200" b="1" u="heavy" dirty="0">
                <a:latin typeface="Arial" panose="020B0604020202020204" pitchFamily="34" charset="0"/>
                <a:cs typeface="Arial" panose="020B0604020202020204" pitchFamily="34" charset="0"/>
              </a:rPr>
              <a:t>Siemens </a:t>
            </a:r>
            <a:r>
              <a:rPr lang="en-US" sz="1200" b="1" u="heavy" dirty="0" err="1">
                <a:latin typeface="Arial" panose="020B0604020202020204" pitchFamily="34" charset="0"/>
                <a:cs typeface="Arial" panose="020B0604020202020204" pitchFamily="34" charset="0"/>
              </a:rPr>
              <a:t>Softstarts</a:t>
            </a:r>
            <a:r>
              <a:rPr lang="en-US" sz="1200" b="1" u="heavy" dirty="0">
                <a:latin typeface="Arial" panose="020B0604020202020204" pitchFamily="34" charset="0"/>
                <a:cs typeface="Arial" panose="020B0604020202020204" pitchFamily="34" charset="0"/>
              </a:rPr>
              <a:t> &amp; Elevator Starters</a:t>
            </a:r>
            <a:endParaRPr lang="en-US" sz="1200" dirty="0">
              <a:latin typeface="Arial" panose="020B0604020202020204" pitchFamily="34" charset="0"/>
              <a:cs typeface="Arial" panose="020B0604020202020204" pitchFamily="34" charset="0"/>
            </a:endParaRPr>
          </a:p>
          <a:p>
            <a:pPr eaLnBrk="0" hangingPunct="0"/>
            <a:r>
              <a:rPr lang="en-US" sz="1200" dirty="0">
                <a:latin typeface="Arial" panose="020B0604020202020204" pitchFamily="34" charset="0"/>
                <a:cs typeface="Arial" panose="020B0604020202020204" pitchFamily="34" charset="0"/>
              </a:rPr>
              <a:t>3RW34 / 3RW35</a:t>
            </a:r>
          </a:p>
          <a:p>
            <a:pPr eaLnBrk="0" hangingPunct="0"/>
            <a:r>
              <a:rPr lang="en-US" sz="1200" dirty="0">
                <a:latin typeface="Arial" panose="020B0604020202020204" pitchFamily="34" charset="0"/>
                <a:cs typeface="Arial" panose="020B0604020202020204" pitchFamily="34" charset="0"/>
              </a:rPr>
              <a:t>3RW40 / 3RW44</a:t>
            </a:r>
          </a:p>
          <a:p>
            <a:pPr eaLnBrk="0" hangingPunct="0"/>
            <a:r>
              <a:rPr lang="en-US" sz="1200" dirty="0">
                <a:latin typeface="Arial" panose="020B0604020202020204" pitchFamily="34" charset="0"/>
                <a:cs typeface="Arial" panose="020B0604020202020204" pitchFamily="34" charset="0"/>
              </a:rPr>
              <a:t>3RW5*</a:t>
            </a:r>
          </a:p>
          <a:p>
            <a:pPr eaLnBrk="0" hangingPunct="0"/>
            <a:r>
              <a:rPr lang="en-US" sz="1200" dirty="0">
                <a:latin typeface="Arial" panose="020B0604020202020204" pitchFamily="34" charset="0"/>
                <a:cs typeface="Arial" panose="020B0604020202020204" pitchFamily="34" charset="0"/>
              </a:rPr>
              <a:t>787AF** (elevator) </a:t>
            </a:r>
          </a:p>
          <a:p>
            <a:pPr eaLnBrk="0" hangingPunct="0"/>
            <a:r>
              <a:rPr lang="en-US" sz="1200" dirty="0">
                <a:latin typeface="Arial" panose="020B0604020202020204" pitchFamily="34" charset="0"/>
                <a:cs typeface="Arial" panose="020B0604020202020204" pitchFamily="34" charset="0"/>
              </a:rPr>
              <a:t>72**34AFP (elevator)</a:t>
            </a:r>
          </a:p>
          <a:p>
            <a:pPr eaLnBrk="0" hangingPunct="0"/>
            <a:endParaRPr lang="en-US" sz="1200" dirty="0">
              <a:latin typeface="Arial" panose="020B0604020202020204" pitchFamily="34" charset="0"/>
              <a:cs typeface="Arial" panose="020B0604020202020204" pitchFamily="34" charset="0"/>
            </a:endParaRPr>
          </a:p>
          <a:p>
            <a:pPr eaLnBrk="0" hangingPunct="0"/>
            <a:r>
              <a:rPr lang="en-US" sz="1200" b="1" u="sng" dirty="0">
                <a:latin typeface="Arial" panose="020B0604020202020204" pitchFamily="34" charset="0"/>
                <a:cs typeface="Arial" panose="020B0604020202020204" pitchFamily="34" charset="0"/>
              </a:rPr>
              <a:t>Siemens Texas Instruments</a:t>
            </a:r>
          </a:p>
          <a:p>
            <a:pPr eaLnBrk="0" hangingPunct="0"/>
            <a:r>
              <a:rPr lang="en-US" sz="1200" dirty="0" err="1">
                <a:latin typeface="Arial" panose="020B0604020202020204" pitchFamily="34" charset="0"/>
                <a:cs typeface="Arial" panose="020B0604020202020204" pitchFamily="34" charset="0"/>
              </a:rPr>
              <a:t>Simatic</a:t>
            </a:r>
            <a:r>
              <a:rPr lang="en-US" sz="1200" dirty="0">
                <a:latin typeface="Arial" panose="020B0604020202020204" pitchFamily="34" charset="0"/>
                <a:cs typeface="Arial" panose="020B0604020202020204" pitchFamily="34" charset="0"/>
              </a:rPr>
              <a:t> TI 505./ 555</a:t>
            </a:r>
          </a:p>
          <a:p>
            <a:pPr eaLnBrk="0" hangingPunct="0"/>
            <a:r>
              <a:rPr lang="en-US" sz="1200" dirty="0">
                <a:latin typeface="Arial" panose="020B0604020202020204" pitchFamily="34" charset="0"/>
                <a:cs typeface="Arial" panose="020B0604020202020204" pitchFamily="34" charset="0"/>
              </a:rPr>
              <a:t>TI 405 </a:t>
            </a:r>
          </a:p>
          <a:p>
            <a:pPr eaLnBrk="0" hangingPunct="0"/>
            <a:r>
              <a:rPr lang="en-US" sz="1200" dirty="0">
                <a:latin typeface="Arial" panose="020B0604020202020204" pitchFamily="34" charset="0"/>
                <a:cs typeface="Arial" panose="020B0604020202020204" pitchFamily="34" charset="0"/>
              </a:rPr>
              <a:t>S7 95 / 100 / 115 / 135 / 155</a:t>
            </a:r>
          </a:p>
          <a:p>
            <a:pPr eaLnBrk="0" hangingPunct="0"/>
            <a:endParaRPr lang="en-US" sz="1200" dirty="0">
              <a:latin typeface="Arial" panose="020B0604020202020204" pitchFamily="34" charset="0"/>
              <a:cs typeface="Arial" panose="020B0604020202020204" pitchFamily="34" charset="0"/>
            </a:endParaRPr>
          </a:p>
          <a:p>
            <a:endParaRPr lang="en-US" dirty="0"/>
          </a:p>
        </p:txBody>
      </p:sp>
      <p:sp>
        <p:nvSpPr>
          <p:cNvPr id="8" name="TextBox 7"/>
          <p:cNvSpPr txBox="1"/>
          <p:nvPr/>
        </p:nvSpPr>
        <p:spPr>
          <a:xfrm>
            <a:off x="10024426" y="3303179"/>
            <a:ext cx="1507243" cy="830997"/>
          </a:xfrm>
          <a:prstGeom prst="rect">
            <a:avLst/>
          </a:prstGeom>
          <a:noFill/>
        </p:spPr>
        <p:txBody>
          <a:bodyPr wrap="square" rtlCol="0">
            <a:spAutoFit/>
          </a:bodyPr>
          <a:lstStyle/>
          <a:p>
            <a:r>
              <a:rPr lang="en-US" sz="1200" b="1" u="sng" dirty="0">
                <a:latin typeface="Arial" panose="020B0604020202020204" pitchFamily="34" charset="0"/>
                <a:cs typeface="Arial" panose="020B0604020202020204" pitchFamily="34" charset="0"/>
              </a:rPr>
              <a:t>Allen Bradley PLC</a:t>
            </a:r>
          </a:p>
          <a:p>
            <a:r>
              <a:rPr lang="en-US" sz="1200" dirty="0">
                <a:latin typeface="Arial" panose="020B0604020202020204" pitchFamily="34" charset="0"/>
                <a:cs typeface="Arial" panose="020B0604020202020204" pitchFamily="34" charset="0"/>
              </a:rPr>
              <a:t>SLC 500</a:t>
            </a:r>
          </a:p>
          <a:p>
            <a:r>
              <a:rPr lang="en-US" sz="1200" dirty="0">
                <a:latin typeface="Arial" panose="020B0604020202020204" pitchFamily="34" charset="0"/>
                <a:cs typeface="Arial" panose="020B0604020202020204" pitchFamily="34" charset="0"/>
              </a:rPr>
              <a:t>PLC-2</a:t>
            </a:r>
          </a:p>
          <a:p>
            <a:r>
              <a:rPr lang="en-US" sz="1200" dirty="0">
                <a:latin typeface="Arial" panose="020B0604020202020204" pitchFamily="34" charset="0"/>
                <a:cs typeface="Arial" panose="020B0604020202020204" pitchFamily="34" charset="0"/>
              </a:rPr>
              <a:t>PLC-5</a:t>
            </a:r>
          </a:p>
        </p:txBody>
      </p:sp>
      <p:sp>
        <p:nvSpPr>
          <p:cNvPr id="9" name="TextBox 8"/>
          <p:cNvSpPr txBox="1"/>
          <p:nvPr/>
        </p:nvSpPr>
        <p:spPr>
          <a:xfrm>
            <a:off x="137127" y="1157441"/>
            <a:ext cx="11828131" cy="523220"/>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Retrofitting new </a:t>
            </a:r>
            <a:r>
              <a:rPr lang="en-US" sz="1400" b="1" dirty="0">
                <a:solidFill>
                  <a:srgbClr val="005B95"/>
                </a:solidFill>
                <a:latin typeface="Arial" panose="020B0604020202020204" pitchFamily="34" charset="0"/>
                <a:cs typeface="Arial" panose="020B0604020202020204" pitchFamily="34" charset="0"/>
              </a:rPr>
              <a:t>“state-of-the-art” </a:t>
            </a:r>
            <a:r>
              <a:rPr lang="en-US" sz="1400" dirty="0">
                <a:latin typeface="Arial" panose="020B0604020202020204" pitchFamily="34" charset="0"/>
                <a:cs typeface="Arial" panose="020B0604020202020204" pitchFamily="34" charset="0"/>
              </a:rPr>
              <a:t>equipment on existing machines presents an attractive, viable, alternative to maximize value and stretch the overall budget. Quad Plus has experienced engineers that can help with these brands and more.  </a:t>
            </a:r>
          </a:p>
        </p:txBody>
      </p:sp>
      <p:sp>
        <p:nvSpPr>
          <p:cNvPr id="12" name="TextBox 11">
            <a:extLst>
              <a:ext uri="{FF2B5EF4-FFF2-40B4-BE49-F238E27FC236}">
                <a16:creationId xmlns:a16="http://schemas.microsoft.com/office/drawing/2014/main" id="{2289941B-06B8-F6FA-B855-F0A7BDC871C7}"/>
              </a:ext>
            </a:extLst>
          </p:cNvPr>
          <p:cNvSpPr txBox="1"/>
          <p:nvPr/>
        </p:nvSpPr>
        <p:spPr>
          <a:xfrm>
            <a:off x="6187890" y="483028"/>
            <a:ext cx="5868781" cy="523220"/>
          </a:xfrm>
          <a:prstGeom prst="rect">
            <a:avLst/>
          </a:prstGeom>
          <a:noFill/>
        </p:spPr>
        <p:txBody>
          <a:bodyPr wrap="square" rtlCol="0">
            <a:spAutoFit/>
          </a:bodyPr>
          <a:lstStyle/>
          <a:p>
            <a:pPr lvl="8" indent="-1316038"/>
            <a:r>
              <a:rPr lang="en-US" sz="2800" b="1" dirty="0">
                <a:solidFill>
                  <a:srgbClr val="005B95"/>
                </a:solidFill>
                <a:latin typeface="Arial" panose="020B0604020202020204" pitchFamily="34" charset="0"/>
                <a:cs typeface="Arial" panose="020B0604020202020204" pitchFamily="34" charset="0"/>
              </a:rPr>
              <a:t>Retrofits / Brands</a:t>
            </a:r>
          </a:p>
        </p:txBody>
      </p:sp>
    </p:spTree>
    <p:extLst>
      <p:ext uri="{BB962C8B-B14F-4D97-AF65-F5344CB8AC3E}">
        <p14:creationId xmlns:p14="http://schemas.microsoft.com/office/powerpoint/2010/main" val="4702217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10484" y="424119"/>
            <a:ext cx="2652251" cy="598436"/>
          </a:xfrm>
        </p:spPr>
        <p:txBody>
          <a:bodyPr>
            <a:normAutofit/>
          </a:bodyPr>
          <a:lstStyle/>
          <a:p>
            <a:r>
              <a:rPr lang="en-US" sz="2800" b="1" dirty="0">
                <a:solidFill>
                  <a:srgbClr val="005B95"/>
                </a:solidFill>
                <a:latin typeface="Arial" panose="020B0604020202020204" pitchFamily="34" charset="0"/>
                <a:cs typeface="Arial" panose="020B0604020202020204" pitchFamily="34" charset="0"/>
              </a:rPr>
              <a:t>Web Gauging</a:t>
            </a:r>
            <a:endParaRPr lang="en-US" dirty="0">
              <a:solidFill>
                <a:srgbClr val="005B95"/>
              </a:solidFill>
            </a:endParaRPr>
          </a:p>
        </p:txBody>
      </p:sp>
      <p:sp>
        <p:nvSpPr>
          <p:cNvPr id="3" name="Content Placeholder 2"/>
          <p:cNvSpPr>
            <a:spLocks noGrp="1"/>
          </p:cNvSpPr>
          <p:nvPr>
            <p:ph sz="half" idx="1"/>
          </p:nvPr>
        </p:nvSpPr>
        <p:spPr>
          <a:xfrm>
            <a:off x="828368" y="1597741"/>
            <a:ext cx="5181600" cy="4351338"/>
          </a:xfrm>
        </p:spPr>
        <p:txBody>
          <a:bodyPr>
            <a:noAutofit/>
          </a:bodyPr>
          <a:lstStyle/>
          <a:p>
            <a:pPr marL="0" indent="0">
              <a:buNone/>
            </a:pPr>
            <a:r>
              <a:rPr lang="en-US" sz="1600" b="1" dirty="0">
                <a:solidFill>
                  <a:srgbClr val="005B95"/>
                </a:solidFill>
                <a:latin typeface="Arial" panose="020B0604020202020204" pitchFamily="34" charset="0"/>
                <a:cs typeface="Arial" panose="020B0604020202020204" pitchFamily="34" charset="0"/>
              </a:rPr>
              <a:t>Quad Plus </a:t>
            </a:r>
            <a:r>
              <a:rPr lang="en-US" sz="1600" dirty="0">
                <a:latin typeface="Arial" panose="020B0604020202020204" pitchFamily="34" charset="0"/>
                <a:cs typeface="Arial" panose="020B0604020202020204" pitchFamily="34" charset="0"/>
              </a:rPr>
              <a:t>web gauging systems provide online thickness measurement to reduce variances of your flat products and materials during production. </a:t>
            </a:r>
          </a:p>
          <a:p>
            <a:pPr marL="0" indent="0">
              <a:buNone/>
            </a:pPr>
            <a:r>
              <a:rPr lang="en-US" sz="1600" dirty="0">
                <a:latin typeface="Arial" panose="020B0604020202020204" pitchFamily="34" charset="0"/>
                <a:cs typeface="Arial" panose="020B0604020202020204" pitchFamily="34" charset="0"/>
              </a:rPr>
              <a:t>Our state-of-the-art web gauging scanner technology can seamlessly integrate into your existing control system and production line. </a:t>
            </a:r>
          </a:p>
          <a:p>
            <a:pPr marL="0" indent="0">
              <a:buNone/>
            </a:pPr>
            <a:r>
              <a:rPr lang="en-US" sz="1600" dirty="0">
                <a:latin typeface="Arial" panose="020B0604020202020204" pitchFamily="34" charset="0"/>
                <a:cs typeface="Arial" panose="020B0604020202020204" pitchFamily="34" charset="0"/>
              </a:rPr>
              <a:t>We help you:</a:t>
            </a:r>
          </a:p>
          <a:p>
            <a:r>
              <a:rPr lang="en-US" sz="1600" dirty="0">
                <a:latin typeface="Arial" panose="020B0604020202020204" pitchFamily="34" charset="0"/>
                <a:cs typeface="Arial" panose="020B0604020202020204" pitchFamily="34" charset="0"/>
              </a:rPr>
              <a:t>Determine the correct technology</a:t>
            </a:r>
          </a:p>
          <a:p>
            <a:r>
              <a:rPr lang="en-US" sz="1600" dirty="0">
                <a:latin typeface="Arial" panose="020B0604020202020204" pitchFamily="34" charset="0"/>
                <a:cs typeface="Arial" panose="020B0604020202020204" pitchFamily="34" charset="0"/>
              </a:rPr>
              <a:t>Configure the frame for optimal performance</a:t>
            </a:r>
          </a:p>
          <a:p>
            <a:r>
              <a:rPr lang="en-US" sz="1600" dirty="0">
                <a:latin typeface="Arial" panose="020B0604020202020204" pitchFamily="34" charset="0"/>
                <a:cs typeface="Arial" panose="020B0604020202020204" pitchFamily="34" charset="0"/>
              </a:rPr>
              <a:t>Install the web gauging sensors</a:t>
            </a:r>
          </a:p>
          <a:p>
            <a:r>
              <a:rPr lang="en-US" sz="1600" dirty="0">
                <a:latin typeface="Arial" panose="020B0604020202020204" pitchFamily="34" charset="0"/>
                <a:cs typeface="Arial" panose="020B0604020202020204" pitchFamily="34" charset="0"/>
              </a:rPr>
              <a:t>Train the operators</a:t>
            </a:r>
          </a:p>
          <a:p>
            <a:r>
              <a:rPr lang="en-US" sz="1600" dirty="0">
                <a:latin typeface="Arial" panose="020B0604020202020204" pitchFamily="34" charset="0"/>
                <a:cs typeface="Arial" panose="020B0604020202020204" pitchFamily="34" charset="0"/>
              </a:rPr>
              <a:t>Provide ongoing support</a:t>
            </a:r>
          </a:p>
          <a:p>
            <a:pPr marL="0" indent="0">
              <a:buNone/>
            </a:pPr>
            <a:endParaRPr lang="en-US" sz="1600" dirty="0">
              <a:latin typeface="Arial" panose="020B0604020202020204" pitchFamily="34" charset="0"/>
              <a:cs typeface="Arial" panose="020B0604020202020204" pitchFamily="34" charset="0"/>
            </a:endParaRPr>
          </a:p>
          <a:p>
            <a:pPr marL="0" indent="0">
              <a:buNone/>
            </a:pPr>
            <a:r>
              <a:rPr lang="en-US" sz="1600" dirty="0">
                <a:latin typeface="Arial" panose="020B0604020202020204" pitchFamily="34" charset="0"/>
                <a:cs typeface="Arial" panose="020B0604020202020204" pitchFamily="34" charset="0"/>
              </a:rPr>
              <a:t>Our systems are a </a:t>
            </a:r>
            <a:r>
              <a:rPr lang="en-US" sz="1600" b="1" dirty="0">
                <a:solidFill>
                  <a:srgbClr val="005B95"/>
                </a:solidFill>
                <a:latin typeface="Arial" panose="020B0604020202020204" pitchFamily="34" charset="0"/>
                <a:cs typeface="Arial" panose="020B0604020202020204" pitchFamily="34" charset="0"/>
              </a:rPr>
              <a:t>full turnkey solution </a:t>
            </a:r>
            <a:r>
              <a:rPr lang="en-US" sz="1600" dirty="0">
                <a:latin typeface="Arial" panose="020B0604020202020204" pitchFamily="34" charset="0"/>
                <a:cs typeface="Arial" panose="020B0604020202020204" pitchFamily="34" charset="0"/>
              </a:rPr>
              <a:t>with minimal downtime.</a:t>
            </a:r>
            <a:endParaRPr lang="en-US" sz="16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20542" y="1597741"/>
            <a:ext cx="5342193" cy="4006645"/>
          </a:xfrm>
          <a:prstGeom prst="rect">
            <a:avLst/>
          </a:prstGeom>
        </p:spPr>
      </p:pic>
    </p:spTree>
    <p:extLst>
      <p:ext uri="{BB962C8B-B14F-4D97-AF65-F5344CB8AC3E}">
        <p14:creationId xmlns:p14="http://schemas.microsoft.com/office/powerpoint/2010/main" val="17749786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521974E-9B80-420D-9DF2-0252E06BE1D7}"/>
              </a:ext>
            </a:extLst>
          </p:cNvPr>
          <p:cNvSpPr txBox="1"/>
          <p:nvPr/>
        </p:nvSpPr>
        <p:spPr>
          <a:xfrm>
            <a:off x="9085929" y="354155"/>
            <a:ext cx="2492927" cy="523220"/>
          </a:xfrm>
          <a:prstGeom prst="rect">
            <a:avLst/>
          </a:prstGeom>
          <a:noFill/>
        </p:spPr>
        <p:txBody>
          <a:bodyPr wrap="none" rtlCol="0">
            <a:spAutoFit/>
          </a:bodyPr>
          <a:lstStyle/>
          <a:p>
            <a:r>
              <a:rPr lang="en-US" sz="2800" b="1" dirty="0">
                <a:solidFill>
                  <a:srgbClr val="005B95"/>
                </a:solidFill>
                <a:latin typeface="Arial" panose="020B0604020202020204" pitchFamily="34" charset="0"/>
                <a:cs typeface="Arial" panose="020B0604020202020204" pitchFamily="34" charset="0"/>
              </a:rPr>
              <a:t>Web Gauging</a:t>
            </a:r>
          </a:p>
        </p:txBody>
      </p:sp>
      <p:sp>
        <p:nvSpPr>
          <p:cNvPr id="5" name="TextBox 4">
            <a:extLst>
              <a:ext uri="{FF2B5EF4-FFF2-40B4-BE49-F238E27FC236}">
                <a16:creationId xmlns:a16="http://schemas.microsoft.com/office/drawing/2014/main" id="{9FD038E4-581F-41EA-BBD4-3CA7206768AF}"/>
              </a:ext>
            </a:extLst>
          </p:cNvPr>
          <p:cNvSpPr txBox="1"/>
          <p:nvPr/>
        </p:nvSpPr>
        <p:spPr>
          <a:xfrm>
            <a:off x="6096000" y="1536174"/>
            <a:ext cx="5635256" cy="3785652"/>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Our team of technology experts has both machine and process knowledge, which allows them to recommend the optimal web gauging technology for your application.</a:t>
            </a:r>
          </a:p>
          <a:p>
            <a:endParaRPr lang="en-US" sz="1600"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Our team will partner with you from the beginning and will support the system after installation, giving you peace of mind that your new web gauging system will run properly. </a:t>
            </a:r>
          </a:p>
          <a:p>
            <a:endParaRPr lang="en-US" sz="1600" dirty="0">
              <a:latin typeface="Arial" panose="020B0604020202020204" pitchFamily="34" charset="0"/>
              <a:cs typeface="Arial" panose="020B0604020202020204" pitchFamily="34" charset="0"/>
            </a:endParaRPr>
          </a:p>
          <a:p>
            <a:r>
              <a:rPr lang="en-US" sz="1600" b="1" dirty="0">
                <a:solidFill>
                  <a:srgbClr val="005B95"/>
                </a:solidFill>
                <a:latin typeface="Arial" panose="020B0604020202020204" pitchFamily="34" charset="0"/>
                <a:cs typeface="Arial" panose="020B0604020202020204" pitchFamily="34" charset="0"/>
              </a:rPr>
              <a:t>Web Gauging System Solutions:</a:t>
            </a:r>
          </a:p>
          <a:p>
            <a:endParaRPr lang="en-US" sz="1600" dirty="0">
              <a:solidFill>
                <a:prstClr val="black"/>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solidFill>
                  <a:prstClr val="black"/>
                </a:solidFill>
                <a:latin typeface="Arial" panose="020B0604020202020204" pitchFamily="34" charset="0"/>
                <a:cs typeface="Arial" panose="020B0604020202020204" pitchFamily="34" charset="0"/>
              </a:rPr>
              <a:t>Custom Scanning Frames</a:t>
            </a:r>
          </a:p>
          <a:p>
            <a:pPr marL="285750" indent="-285750">
              <a:buFont typeface="Arial" panose="020B0604020202020204" pitchFamily="34" charset="0"/>
              <a:buChar char="•"/>
            </a:pPr>
            <a:r>
              <a:rPr lang="en-US" sz="1600" dirty="0">
                <a:solidFill>
                  <a:prstClr val="black"/>
                </a:solidFill>
                <a:latin typeface="Arial" panose="020B0604020202020204" pitchFamily="34" charset="0"/>
                <a:cs typeface="Arial" panose="020B0604020202020204" pitchFamily="34" charset="0"/>
              </a:rPr>
              <a:t>Web Gauging Sensor Technology</a:t>
            </a:r>
          </a:p>
          <a:p>
            <a:pPr marL="285750" indent="-285750">
              <a:buFont typeface="Arial" panose="020B0604020202020204" pitchFamily="34" charset="0"/>
              <a:buChar char="•"/>
            </a:pPr>
            <a:r>
              <a:rPr lang="en-US" sz="1600" dirty="0">
                <a:solidFill>
                  <a:prstClr val="black"/>
                </a:solidFill>
                <a:latin typeface="Arial" panose="020B0604020202020204" pitchFamily="34" charset="0"/>
                <a:cs typeface="Arial" panose="020B0604020202020204" pitchFamily="34" charset="0"/>
              </a:rPr>
              <a:t>Software and Reporting</a:t>
            </a:r>
          </a:p>
          <a:p>
            <a:pPr marL="285750" indent="-285750">
              <a:buFont typeface="Arial" panose="020B0604020202020204" pitchFamily="34" charset="0"/>
              <a:buChar char="•"/>
            </a:pPr>
            <a:r>
              <a:rPr lang="en-US" sz="1600" dirty="0">
                <a:solidFill>
                  <a:prstClr val="black"/>
                </a:solidFill>
                <a:latin typeface="Arial" panose="020B0604020202020204" pitchFamily="34" charset="0"/>
                <a:cs typeface="Arial" panose="020B0604020202020204" pitchFamily="34" charset="0"/>
              </a:rPr>
              <a:t>Web Gauging System Advantages</a:t>
            </a:r>
          </a:p>
          <a:p>
            <a:pPr marL="285750" indent="-285750">
              <a:buFont typeface="Arial" panose="020B0604020202020204" pitchFamily="34" charset="0"/>
              <a:buChar char="•"/>
            </a:pPr>
            <a:r>
              <a:rPr lang="en-US" sz="1600" dirty="0">
                <a:solidFill>
                  <a:prstClr val="black"/>
                </a:solidFill>
                <a:latin typeface="Arial" panose="020B0604020202020204" pitchFamily="34" charset="0"/>
                <a:cs typeface="Arial" panose="020B0604020202020204" pitchFamily="34" charset="0"/>
              </a:rPr>
              <a:t>Premium Installation and Support</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6695" y="1493030"/>
            <a:ext cx="5184672" cy="4159767"/>
          </a:xfrm>
          <a:prstGeom prst="rect">
            <a:avLst/>
          </a:prstGeom>
        </p:spPr>
      </p:pic>
    </p:spTree>
    <p:extLst>
      <p:ext uri="{BB962C8B-B14F-4D97-AF65-F5344CB8AC3E}">
        <p14:creationId xmlns:p14="http://schemas.microsoft.com/office/powerpoint/2010/main" val="7793543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4497FF-E0B1-3CF4-0A79-675B42C592F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5A21B54-081A-1AC1-23BE-95C1D09FF46D}"/>
              </a:ext>
            </a:extLst>
          </p:cNvPr>
          <p:cNvSpPr>
            <a:spLocks noGrp="1"/>
          </p:cNvSpPr>
          <p:nvPr>
            <p:ph type="title"/>
          </p:nvPr>
        </p:nvSpPr>
        <p:spPr>
          <a:xfrm>
            <a:off x="7728046" y="421346"/>
            <a:ext cx="4463954" cy="722146"/>
          </a:xfrm>
        </p:spPr>
        <p:txBody>
          <a:bodyPr>
            <a:noAutofit/>
          </a:bodyPr>
          <a:lstStyle/>
          <a:p>
            <a:r>
              <a:rPr lang="en-US" sz="2800" b="1" dirty="0">
                <a:solidFill>
                  <a:srgbClr val="005B95"/>
                </a:solidFill>
                <a:latin typeface="Arial" panose="020B0604020202020204" pitchFamily="34" charset="0"/>
                <a:cs typeface="Arial" panose="020B0604020202020204" pitchFamily="34" charset="0"/>
              </a:rPr>
              <a:t>International Locations</a:t>
            </a:r>
          </a:p>
        </p:txBody>
      </p:sp>
      <p:pic>
        <p:nvPicPr>
          <p:cNvPr id="7" name="Picture 6">
            <a:extLst>
              <a:ext uri="{FF2B5EF4-FFF2-40B4-BE49-F238E27FC236}">
                <a16:creationId xmlns:a16="http://schemas.microsoft.com/office/drawing/2014/main" id="{E9301C23-EBE8-EEE0-50C1-3C18CBD9E8E8}"/>
              </a:ext>
            </a:extLst>
          </p:cNvPr>
          <p:cNvPicPr>
            <a:picLocks noChangeAspect="1"/>
          </p:cNvPicPr>
          <p:nvPr/>
        </p:nvPicPr>
        <p:blipFill rotWithShape="1">
          <a:blip r:embed="rId2">
            <a:extLst>
              <a:ext uri="{28A0092B-C50C-407E-A947-70E740481C1C}">
                <a14:useLocalDpi xmlns:a14="http://schemas.microsoft.com/office/drawing/2010/main" val="0"/>
              </a:ext>
            </a:extLst>
          </a:blip>
          <a:srcRect l="52827" t="19103" r="10588" b="34023"/>
          <a:stretch/>
        </p:blipFill>
        <p:spPr>
          <a:xfrm>
            <a:off x="7037122" y="1948637"/>
            <a:ext cx="4732200" cy="3410442"/>
          </a:xfrm>
          <a:prstGeom prst="rect">
            <a:avLst/>
          </a:prstGeom>
        </p:spPr>
      </p:pic>
      <p:sp>
        <p:nvSpPr>
          <p:cNvPr id="8" name="Rectangle 7">
            <a:extLst>
              <a:ext uri="{FF2B5EF4-FFF2-40B4-BE49-F238E27FC236}">
                <a16:creationId xmlns:a16="http://schemas.microsoft.com/office/drawing/2014/main" id="{FD973F1B-40D5-86C3-7C93-FC84DCC844AB}"/>
              </a:ext>
            </a:extLst>
          </p:cNvPr>
          <p:cNvSpPr/>
          <p:nvPr/>
        </p:nvSpPr>
        <p:spPr>
          <a:xfrm>
            <a:off x="777349" y="2052829"/>
            <a:ext cx="6259773" cy="3170099"/>
          </a:xfrm>
          <a:prstGeom prst="rect">
            <a:avLst/>
          </a:prstGeom>
        </p:spPr>
        <p:txBody>
          <a:bodyPr wrap="square">
            <a:spAutoFit/>
          </a:bodyPr>
          <a:lstStyle/>
          <a:p>
            <a:r>
              <a:rPr lang="en-US" sz="2800" b="1" u="sng" dirty="0">
                <a:solidFill>
                  <a:srgbClr val="005B95"/>
                </a:solidFill>
                <a:latin typeface="Arial" panose="020B0604020202020204" pitchFamily="34" charset="0"/>
                <a:cs typeface="Arial" panose="020B0604020202020204" pitchFamily="34" charset="0"/>
              </a:rPr>
              <a:t>Our International Locations</a:t>
            </a:r>
          </a:p>
          <a:p>
            <a:pPr lvl="1"/>
            <a:endParaRPr lang="en-US" sz="1400" dirty="0">
              <a:latin typeface="Arial" panose="020B0604020202020204" pitchFamily="34" charset="0"/>
              <a:cs typeface="Arial" panose="020B0604020202020204" pitchFamily="34" charset="0"/>
            </a:endParaRPr>
          </a:p>
          <a:p>
            <a:pPr lvl="1"/>
            <a:r>
              <a:rPr lang="en-US" sz="1600" b="1" dirty="0">
                <a:solidFill>
                  <a:srgbClr val="005B95"/>
                </a:solidFill>
                <a:latin typeface="Arial" panose="020B0604020202020204" pitchFamily="34" charset="0"/>
                <a:cs typeface="Arial" panose="020B0604020202020204" pitchFamily="34" charset="0"/>
              </a:rPr>
              <a:t>England - Sales Office</a:t>
            </a:r>
          </a:p>
          <a:p>
            <a:pPr marL="1257300" lvl="2" indent="-342900">
              <a:buFont typeface="Arial" panose="020B0604020202020204" pitchFamily="34" charset="0"/>
              <a:buChar char="•"/>
            </a:pPr>
            <a:r>
              <a:rPr lang="en-US" sz="1600" dirty="0">
                <a:latin typeface="Arial" panose="020B0604020202020204" pitchFamily="34" charset="0"/>
                <a:cs typeface="Arial" panose="020B0604020202020204" pitchFamily="34" charset="0"/>
              </a:rPr>
              <a:t>Industrial System Automation and Auto Shredding	</a:t>
            </a:r>
          </a:p>
          <a:p>
            <a:pPr lvl="1"/>
            <a:endParaRPr lang="en-US" sz="1600" dirty="0">
              <a:latin typeface="Arial" panose="020B0604020202020204" pitchFamily="34" charset="0"/>
              <a:cs typeface="Arial" panose="020B0604020202020204" pitchFamily="34" charset="0"/>
            </a:endParaRPr>
          </a:p>
          <a:p>
            <a:pPr lvl="1"/>
            <a:r>
              <a:rPr lang="en-US" sz="1600" b="1" dirty="0">
                <a:solidFill>
                  <a:srgbClr val="005B95"/>
                </a:solidFill>
                <a:latin typeface="Arial" panose="020B0604020202020204" pitchFamily="34" charset="0"/>
                <a:cs typeface="Arial" panose="020B0604020202020204" pitchFamily="34" charset="0"/>
              </a:rPr>
              <a:t>Bursa, Turkey </a:t>
            </a:r>
          </a:p>
          <a:p>
            <a:pPr marL="1257300" lvl="2" indent="-342900">
              <a:buFont typeface="Arial" panose="020B0604020202020204" pitchFamily="34" charset="0"/>
              <a:buChar char="•"/>
            </a:pPr>
            <a:r>
              <a:rPr lang="en-US" sz="1600" dirty="0">
                <a:latin typeface="Arial" panose="020B0604020202020204" pitchFamily="34" charset="0"/>
                <a:cs typeface="Arial" panose="020B0604020202020204" pitchFamily="34" charset="0"/>
              </a:rPr>
              <a:t>Industrial System Automation</a:t>
            </a:r>
          </a:p>
          <a:p>
            <a:pPr marL="1257300" lvl="2" indent="-342900">
              <a:buFont typeface="Arial" panose="020B0604020202020204" pitchFamily="34" charset="0"/>
              <a:buChar char="•"/>
            </a:pPr>
            <a:r>
              <a:rPr lang="en-US" sz="1600" dirty="0">
                <a:latin typeface="Arial" panose="020B0604020202020204" pitchFamily="34" charset="0"/>
                <a:cs typeface="Arial" panose="020B0604020202020204" pitchFamily="34" charset="0"/>
              </a:rPr>
              <a:t>25,000 sq/ft manufacturing facility</a:t>
            </a:r>
          </a:p>
          <a:p>
            <a:pPr lvl="1"/>
            <a:endParaRPr lang="en-US" sz="1600" dirty="0">
              <a:latin typeface="Arial" panose="020B0604020202020204" pitchFamily="34" charset="0"/>
              <a:cs typeface="Arial" panose="020B0604020202020204" pitchFamily="34" charset="0"/>
            </a:endParaRPr>
          </a:p>
          <a:p>
            <a:pPr lvl="1"/>
            <a:r>
              <a:rPr lang="en-US" sz="1600" b="1" dirty="0">
                <a:solidFill>
                  <a:srgbClr val="005B95"/>
                </a:solidFill>
                <a:latin typeface="Arial" panose="020B0604020202020204" pitchFamily="34" charset="0"/>
                <a:cs typeface="Arial" panose="020B0604020202020204" pitchFamily="34" charset="0"/>
              </a:rPr>
              <a:t>Pune, India </a:t>
            </a:r>
          </a:p>
          <a:p>
            <a:pPr marL="1257300" lvl="2" indent="-342900">
              <a:buFont typeface="Arial" panose="020B0604020202020204" pitchFamily="34" charset="0"/>
              <a:buChar char="•"/>
            </a:pPr>
            <a:r>
              <a:rPr lang="en-US" sz="1600" dirty="0">
                <a:latin typeface="Arial" panose="020B0604020202020204" pitchFamily="34" charset="0"/>
                <a:cs typeface="Arial" panose="020B0604020202020204" pitchFamily="34" charset="0"/>
              </a:rPr>
              <a:t>Professional Engineering</a:t>
            </a:r>
          </a:p>
        </p:txBody>
      </p:sp>
    </p:spTree>
    <p:extLst>
      <p:ext uri="{BB962C8B-B14F-4D97-AF65-F5344CB8AC3E}">
        <p14:creationId xmlns:p14="http://schemas.microsoft.com/office/powerpoint/2010/main" val="25453800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49065" y="384790"/>
            <a:ext cx="5333999" cy="598436"/>
          </a:xfrm>
        </p:spPr>
        <p:txBody>
          <a:bodyPr>
            <a:normAutofit/>
          </a:bodyPr>
          <a:lstStyle/>
          <a:p>
            <a:r>
              <a:rPr lang="en-US" sz="2800" b="1" dirty="0">
                <a:solidFill>
                  <a:srgbClr val="005B95"/>
                </a:solidFill>
                <a:latin typeface="Arial" panose="020B0604020202020204" pitchFamily="34" charset="0"/>
                <a:cs typeface="Arial" panose="020B0604020202020204" pitchFamily="34" charset="0"/>
              </a:rPr>
              <a:t>Operations to Enterprise</a:t>
            </a:r>
            <a:endParaRPr lang="en-US" dirty="0"/>
          </a:p>
        </p:txBody>
      </p:sp>
      <p:sp>
        <p:nvSpPr>
          <p:cNvPr id="3" name="Content Placeholder 2"/>
          <p:cNvSpPr>
            <a:spLocks noGrp="1"/>
          </p:cNvSpPr>
          <p:nvPr>
            <p:ph sz="half" idx="1"/>
          </p:nvPr>
        </p:nvSpPr>
        <p:spPr/>
        <p:txBody>
          <a:bodyPr>
            <a:normAutofit lnSpcReduction="10000"/>
          </a:bodyPr>
          <a:lstStyle/>
          <a:p>
            <a:pPr marL="0" indent="0">
              <a:buNone/>
            </a:pPr>
            <a:r>
              <a:rPr lang="en-US" sz="1700" b="1" dirty="0">
                <a:solidFill>
                  <a:srgbClr val="005B95"/>
                </a:solidFill>
                <a:latin typeface="Arial" panose="020B0604020202020204" pitchFamily="34" charset="0"/>
                <a:cs typeface="Arial" panose="020B0604020202020204" pitchFamily="34" charset="0"/>
              </a:rPr>
              <a:t>Operation to Enterprise (O2E)</a:t>
            </a:r>
          </a:p>
          <a:p>
            <a:pPr marL="0" indent="0">
              <a:buNone/>
            </a:pP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The Quad Plus team is ready to ensure critical systems are secure and put you in control of your operations. We can help you integrate from your shop floor to your Enterprise Resource Planning System via secure operational technology. </a:t>
            </a:r>
          </a:p>
          <a:p>
            <a:pPr marL="0" indent="0">
              <a:buNone/>
            </a:pPr>
            <a:r>
              <a:rPr lang="en-US" sz="1600" dirty="0">
                <a:latin typeface="Arial" panose="020B0604020202020204" pitchFamily="34" charset="0"/>
                <a:cs typeface="Arial" panose="020B0604020202020204" pitchFamily="34" charset="0"/>
              </a:rPr>
              <a:t>O2E creates a smart centralization system that rolls up data for analysis and manages common data without compromising production facility autonomous capability.</a:t>
            </a:r>
          </a:p>
          <a:p>
            <a:r>
              <a:rPr lang="en-US" sz="1600" dirty="0">
                <a:latin typeface="Arial" panose="020B0604020202020204" pitchFamily="34" charset="0"/>
                <a:cs typeface="Arial" panose="020B0604020202020204" pitchFamily="34" charset="0"/>
              </a:rPr>
              <a:t>Operational Technology (OT) Infrastructure</a:t>
            </a:r>
          </a:p>
          <a:p>
            <a:r>
              <a:rPr lang="en-US" sz="1600" dirty="0">
                <a:latin typeface="Arial" panose="020B0604020202020204" pitchFamily="34" charset="0"/>
                <a:cs typeface="Arial" panose="020B0604020202020204" pitchFamily="34" charset="0"/>
              </a:rPr>
              <a:t>Cybersecurity</a:t>
            </a:r>
          </a:p>
          <a:p>
            <a:r>
              <a:rPr lang="en-US" sz="1600" dirty="0">
                <a:latin typeface="Arial" panose="020B0604020202020204" pitchFamily="34" charset="0"/>
                <a:cs typeface="Arial" panose="020B0604020202020204" pitchFamily="34" charset="0"/>
              </a:rPr>
              <a:t>Power of Virtual Architecture</a:t>
            </a:r>
          </a:p>
          <a:p>
            <a:r>
              <a:rPr lang="en-US" sz="1600" dirty="0">
                <a:latin typeface="Arial" panose="020B0604020202020204" pitchFamily="34" charset="0"/>
                <a:cs typeface="Arial" panose="020B0604020202020204" pitchFamily="34" charset="0"/>
              </a:rPr>
              <a:t>OT Network</a:t>
            </a:r>
          </a:p>
          <a:p>
            <a:r>
              <a:rPr lang="en-US" sz="1600" dirty="0">
                <a:latin typeface="Arial" panose="020B0604020202020204" pitchFamily="34" charset="0"/>
                <a:cs typeface="Arial" panose="020B0604020202020204" pitchFamily="34" charset="0"/>
              </a:rPr>
              <a:t>SCADA/HMI</a:t>
            </a:r>
          </a:p>
          <a:p>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83534" y="1825625"/>
            <a:ext cx="5379201" cy="4034401"/>
          </a:xfrm>
          <a:prstGeom prst="rect">
            <a:avLst/>
          </a:prstGeom>
        </p:spPr>
      </p:pic>
    </p:spTree>
    <p:extLst>
      <p:ext uri="{BB962C8B-B14F-4D97-AF65-F5344CB8AC3E}">
        <p14:creationId xmlns:p14="http://schemas.microsoft.com/office/powerpoint/2010/main" val="6692558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49065" y="384790"/>
            <a:ext cx="5333999" cy="598436"/>
          </a:xfrm>
        </p:spPr>
        <p:txBody>
          <a:bodyPr>
            <a:normAutofit/>
          </a:bodyPr>
          <a:lstStyle/>
          <a:p>
            <a:r>
              <a:rPr lang="en-US" sz="2800" b="1" dirty="0">
                <a:solidFill>
                  <a:srgbClr val="005B95"/>
                </a:solidFill>
                <a:latin typeface="Arial" panose="020B0604020202020204" pitchFamily="34" charset="0"/>
                <a:cs typeface="Arial" panose="020B0604020202020204" pitchFamily="34" charset="0"/>
              </a:rPr>
              <a:t>Operations to Enterprise</a:t>
            </a:r>
            <a:endParaRPr lang="en-US" dirty="0"/>
          </a:p>
        </p:txBody>
      </p:sp>
      <p:sp>
        <p:nvSpPr>
          <p:cNvPr id="3" name="Content Placeholder 2"/>
          <p:cNvSpPr>
            <a:spLocks noGrp="1"/>
          </p:cNvSpPr>
          <p:nvPr>
            <p:ph sz="half" idx="1"/>
          </p:nvPr>
        </p:nvSpPr>
        <p:spPr>
          <a:xfrm>
            <a:off x="838200" y="1435510"/>
            <a:ext cx="5181600" cy="5024284"/>
          </a:xfrm>
        </p:spPr>
        <p:txBody>
          <a:bodyPr>
            <a:normAutofit/>
          </a:bodyPr>
          <a:lstStyle/>
          <a:p>
            <a:pPr marL="0" indent="0">
              <a:buNone/>
            </a:pPr>
            <a:r>
              <a:rPr lang="en-US" sz="1600" b="1" dirty="0">
                <a:solidFill>
                  <a:srgbClr val="005B95"/>
                </a:solidFill>
                <a:latin typeface="Arial" panose="020B0604020202020204" pitchFamily="34" charset="0"/>
                <a:cs typeface="Arial" panose="020B0604020202020204" pitchFamily="34" charset="0"/>
              </a:rPr>
              <a:t>O2E Managed Services</a:t>
            </a:r>
          </a:p>
          <a:p>
            <a:pPr lvl="1"/>
            <a:r>
              <a:rPr lang="en-US" sz="1400" dirty="0">
                <a:latin typeface="Arial" panose="020B0604020202020204" pitchFamily="34" charset="0"/>
                <a:cs typeface="Arial" panose="020B0604020202020204" pitchFamily="34" charset="0"/>
              </a:rPr>
              <a:t>Cybersecurity</a:t>
            </a:r>
          </a:p>
          <a:p>
            <a:pPr lvl="1"/>
            <a:r>
              <a:rPr lang="en-US" sz="1400" dirty="0">
                <a:latin typeface="Arial" panose="020B0604020202020204" pitchFamily="34" charset="0"/>
                <a:cs typeface="Arial" panose="020B0604020202020204" pitchFamily="34" charset="0"/>
              </a:rPr>
              <a:t>Backup and Disaster Recovery</a:t>
            </a:r>
          </a:p>
          <a:p>
            <a:pPr lvl="1"/>
            <a:r>
              <a:rPr lang="en-US" sz="1400" dirty="0">
                <a:latin typeface="Arial" panose="020B0604020202020204" pitchFamily="34" charset="0"/>
                <a:cs typeface="Arial" panose="020B0604020202020204" pitchFamily="34" charset="0"/>
              </a:rPr>
              <a:t>Firewall and End Point</a:t>
            </a:r>
          </a:p>
          <a:p>
            <a:pPr lvl="1"/>
            <a:r>
              <a:rPr lang="en-US" sz="1400" dirty="0">
                <a:latin typeface="Arial" panose="020B0604020202020204" pitchFamily="34" charset="0"/>
                <a:cs typeface="Arial" panose="020B0604020202020204" pitchFamily="34" charset="0"/>
              </a:rPr>
              <a:t>Resource Monitoring</a:t>
            </a:r>
          </a:p>
          <a:p>
            <a:pPr lvl="1"/>
            <a:r>
              <a:rPr lang="en-US" sz="1400" dirty="0">
                <a:latin typeface="Arial" panose="020B0604020202020204" pitchFamily="34" charset="0"/>
                <a:cs typeface="Arial" panose="020B0604020202020204" pitchFamily="34" charset="0"/>
              </a:rPr>
              <a:t>Asset Management</a:t>
            </a:r>
          </a:p>
          <a:p>
            <a:pPr lvl="1"/>
            <a:r>
              <a:rPr lang="en-US" sz="1400" dirty="0">
                <a:latin typeface="Arial" panose="020B0604020202020204" pitchFamily="34" charset="0"/>
                <a:cs typeface="Arial" panose="020B0604020202020204" pitchFamily="34" charset="0"/>
              </a:rPr>
              <a:t>Patching with Knowledge OT</a:t>
            </a:r>
          </a:p>
          <a:p>
            <a:pPr lvl="1"/>
            <a:r>
              <a:rPr lang="en-US" sz="1400" dirty="0">
                <a:latin typeface="Arial" panose="020B0604020202020204" pitchFamily="34" charset="0"/>
                <a:cs typeface="Arial" panose="020B0604020202020204" pitchFamily="34" charset="0"/>
              </a:rPr>
              <a:t>Multifactor Authentication (MFA)</a:t>
            </a:r>
          </a:p>
          <a:p>
            <a:pPr lvl="1"/>
            <a:r>
              <a:rPr lang="en-US" sz="1400" dirty="0">
                <a:latin typeface="Arial" panose="020B0604020202020204" pitchFamily="34" charset="0"/>
                <a:cs typeface="Arial" panose="020B0604020202020204" pitchFamily="34" charset="0"/>
              </a:rPr>
              <a:t>Cybersecurity Training</a:t>
            </a:r>
          </a:p>
          <a:p>
            <a:pPr lvl="1"/>
            <a:r>
              <a:rPr lang="en-US" sz="1400" dirty="0">
                <a:latin typeface="Arial" panose="020B0604020202020204" pitchFamily="34" charset="0"/>
                <a:cs typeface="Arial" panose="020B0604020202020204" pitchFamily="34" charset="0"/>
              </a:rPr>
              <a:t>Password Manager</a:t>
            </a:r>
          </a:p>
          <a:p>
            <a:pPr lvl="1"/>
            <a:r>
              <a:rPr lang="en-US" sz="1400" dirty="0">
                <a:latin typeface="Arial" panose="020B0604020202020204" pitchFamily="34" charset="0"/>
                <a:cs typeface="Arial" panose="020B0604020202020204" pitchFamily="34" charset="0"/>
              </a:rPr>
              <a:t>Domain Management</a:t>
            </a:r>
          </a:p>
          <a:p>
            <a:pPr marL="457200" lvl="1" indent="0">
              <a:buNone/>
            </a:pPr>
            <a:endParaRPr lang="en-US" sz="1400" dirty="0">
              <a:latin typeface="Arial" panose="020B0604020202020204" pitchFamily="34" charset="0"/>
              <a:cs typeface="Arial" panose="020B0604020202020204" pitchFamily="34" charset="0"/>
            </a:endParaRPr>
          </a:p>
          <a:p>
            <a:pPr marL="0" indent="0">
              <a:buNone/>
            </a:pPr>
            <a:r>
              <a:rPr lang="en-US" sz="1600" b="1" dirty="0">
                <a:solidFill>
                  <a:srgbClr val="005B95"/>
                </a:solidFill>
                <a:latin typeface="Arial" panose="020B0604020202020204" pitchFamily="34" charset="0"/>
                <a:cs typeface="Arial" panose="020B0604020202020204" pitchFamily="34" charset="0"/>
              </a:rPr>
              <a:t>Existing/New Projects which can be enhanced</a:t>
            </a:r>
          </a:p>
          <a:p>
            <a:pPr lvl="1"/>
            <a:r>
              <a:rPr lang="en-US" sz="1400" dirty="0">
                <a:latin typeface="Arial" panose="020B0604020202020204" pitchFamily="34" charset="0"/>
                <a:cs typeface="Arial" panose="020B0604020202020204" pitchFamily="34" charset="0"/>
              </a:rPr>
              <a:t>SCADA/HMI Projects</a:t>
            </a:r>
          </a:p>
          <a:p>
            <a:pPr lvl="1"/>
            <a:r>
              <a:rPr lang="en-US" sz="1400" dirty="0">
                <a:latin typeface="Arial" panose="020B0604020202020204" pitchFamily="34" charset="0"/>
                <a:cs typeface="Arial" panose="020B0604020202020204" pitchFamily="34" charset="0"/>
              </a:rPr>
              <a:t>Multiple Plant Projects</a:t>
            </a:r>
          </a:p>
          <a:p>
            <a:pPr lvl="1"/>
            <a:r>
              <a:rPr lang="en-US" sz="1400" dirty="0">
                <a:latin typeface="Arial" panose="020B0604020202020204" pitchFamily="34" charset="0"/>
                <a:cs typeface="Arial" panose="020B0604020202020204" pitchFamily="34" charset="0"/>
              </a:rPr>
              <a:t>Large Scale Controls Projects</a:t>
            </a:r>
          </a:p>
          <a:p>
            <a:pPr lvl="1"/>
            <a:r>
              <a:rPr lang="en-US" sz="1400" dirty="0">
                <a:latin typeface="Arial" panose="020B0604020202020204" pitchFamily="34" charset="0"/>
                <a:cs typeface="Arial" panose="020B0604020202020204" pitchFamily="34" charset="0"/>
              </a:rPr>
              <a:t>Networking and Segmentation Projects</a:t>
            </a:r>
          </a:p>
          <a:p>
            <a:endParaRPr lang="en-US" dirty="0"/>
          </a:p>
        </p:txBody>
      </p:sp>
      <p:sp>
        <p:nvSpPr>
          <p:cNvPr id="4" name="Content Placeholder 3"/>
          <p:cNvSpPr>
            <a:spLocks noGrp="1"/>
          </p:cNvSpPr>
          <p:nvPr>
            <p:ph sz="half" idx="2"/>
          </p:nvPr>
        </p:nvSpPr>
        <p:spPr>
          <a:xfrm>
            <a:off x="6172200" y="1825625"/>
            <a:ext cx="5448300" cy="4351338"/>
          </a:xfrm>
        </p:spPr>
        <p:txBody>
          <a:bodyPr>
            <a:normAutofit/>
          </a:bodyPr>
          <a:lstStyle/>
          <a:p>
            <a:pPr marL="0" indent="0">
              <a:buNone/>
            </a:pPr>
            <a:r>
              <a:rPr lang="en-US" sz="1600" b="1" dirty="0">
                <a:solidFill>
                  <a:srgbClr val="005B95"/>
                </a:solidFill>
                <a:latin typeface="Arial" panose="020B0604020202020204" pitchFamily="34" charset="0"/>
                <a:cs typeface="Arial" panose="020B0604020202020204" pitchFamily="34" charset="0"/>
              </a:rPr>
              <a:t>What We Do</a:t>
            </a:r>
          </a:p>
          <a:p>
            <a:pPr lvl="1"/>
            <a:r>
              <a:rPr lang="en-US" sz="1400" dirty="0">
                <a:latin typeface="Arial" panose="020B0604020202020204" pitchFamily="34" charset="0"/>
                <a:cs typeface="Arial" panose="020B0604020202020204" pitchFamily="34" charset="0"/>
              </a:rPr>
              <a:t>Systems Integration (ERP’s, CMMS, Recipe)</a:t>
            </a:r>
          </a:p>
          <a:p>
            <a:pPr lvl="1"/>
            <a:r>
              <a:rPr lang="en-US" sz="1400" dirty="0">
                <a:latin typeface="Arial" panose="020B0604020202020204" pitchFamily="34" charset="0"/>
                <a:cs typeface="Arial" panose="020B0604020202020204" pitchFamily="34" charset="0"/>
              </a:rPr>
              <a:t>Replace existing systems</a:t>
            </a:r>
          </a:p>
          <a:p>
            <a:pPr lvl="2"/>
            <a:r>
              <a:rPr lang="en-US" sz="1400" dirty="0">
                <a:latin typeface="Arial" panose="020B0604020202020204" pitchFamily="34" charset="0"/>
                <a:cs typeface="Arial" panose="020B0604020202020204" pitchFamily="34" charset="0"/>
              </a:rPr>
              <a:t>Integrate functionality into Enterprise Level SCADA</a:t>
            </a:r>
          </a:p>
          <a:p>
            <a:pPr lvl="2"/>
            <a:r>
              <a:rPr lang="en-US" sz="1400" dirty="0">
                <a:latin typeface="Arial" panose="020B0604020202020204" pitchFamily="34" charset="0"/>
                <a:cs typeface="Arial" panose="020B0604020202020204" pitchFamily="34" charset="0"/>
              </a:rPr>
              <a:t>Smart Centralization</a:t>
            </a:r>
          </a:p>
          <a:p>
            <a:pPr lvl="1"/>
            <a:r>
              <a:rPr lang="en-US" sz="1400" dirty="0">
                <a:latin typeface="Arial" panose="020B0604020202020204" pitchFamily="34" charset="0"/>
                <a:cs typeface="Arial" panose="020B0604020202020204" pitchFamily="34" charset="0"/>
              </a:rPr>
              <a:t>Install/Replace Secure OT Network</a:t>
            </a:r>
          </a:p>
          <a:p>
            <a:pPr lvl="2"/>
            <a:r>
              <a:rPr lang="en-US" sz="1400" dirty="0">
                <a:latin typeface="Arial" panose="020B0604020202020204" pitchFamily="34" charset="0"/>
                <a:cs typeface="Arial" panose="020B0604020202020204" pitchFamily="34" charset="0"/>
              </a:rPr>
              <a:t>Interfacing large machines</a:t>
            </a:r>
          </a:p>
          <a:p>
            <a:pPr lvl="2"/>
            <a:r>
              <a:rPr lang="en-US" sz="1400" dirty="0">
                <a:latin typeface="Arial" panose="020B0604020202020204" pitchFamily="34" charset="0"/>
                <a:cs typeface="Arial" panose="020B0604020202020204" pitchFamily="34" charset="0"/>
              </a:rPr>
              <a:t>2-way Data Management</a:t>
            </a:r>
          </a:p>
          <a:p>
            <a:pPr lvl="1"/>
            <a:r>
              <a:rPr lang="en-US" sz="1400" dirty="0">
                <a:latin typeface="Arial" panose="020B0604020202020204" pitchFamily="34" charset="0"/>
                <a:cs typeface="Arial" panose="020B0604020202020204" pitchFamily="34" charset="0"/>
              </a:rPr>
              <a:t>Install/Replace Hardware with Virtual Architecture</a:t>
            </a:r>
          </a:p>
          <a:p>
            <a:pPr lvl="1"/>
            <a:r>
              <a:rPr lang="en-US" sz="1400" dirty="0">
                <a:latin typeface="Arial" panose="020B0604020202020204" pitchFamily="34" charset="0"/>
                <a:cs typeface="Arial" panose="020B0604020202020204" pitchFamily="34" charset="0"/>
              </a:rPr>
              <a:t>Data Collection, Reporting and Trending</a:t>
            </a:r>
          </a:p>
          <a:p>
            <a:pPr lvl="1"/>
            <a:r>
              <a:rPr lang="en-US" sz="1400" dirty="0">
                <a:latin typeface="Arial" panose="020B0604020202020204" pitchFamily="34" charset="0"/>
                <a:cs typeface="Arial" panose="020B0604020202020204" pitchFamily="34" charset="0"/>
              </a:rPr>
              <a:t>HMI</a:t>
            </a:r>
          </a:p>
          <a:p>
            <a:pPr lvl="1"/>
            <a:r>
              <a:rPr lang="en-US" sz="1400" dirty="0">
                <a:latin typeface="Arial" panose="020B0604020202020204" pitchFamily="34" charset="0"/>
                <a:cs typeface="Arial" panose="020B0604020202020204" pitchFamily="34" charset="0"/>
              </a:rPr>
              <a:t>Cybersecurity and Network Consulting</a:t>
            </a:r>
          </a:p>
          <a:p>
            <a:pPr lvl="1"/>
            <a:r>
              <a:rPr lang="en-US" sz="1400" dirty="0">
                <a:latin typeface="Arial" panose="020B0604020202020204" pitchFamily="34" charset="0"/>
                <a:cs typeface="Arial" panose="020B0604020202020204" pitchFamily="34" charset="0"/>
              </a:rPr>
              <a:t>Database Tuning</a:t>
            </a:r>
          </a:p>
          <a:p>
            <a:pPr lvl="1"/>
            <a:r>
              <a:rPr lang="en-US" sz="1400" dirty="0">
                <a:latin typeface="Arial" panose="020B0604020202020204" pitchFamily="34" charset="0"/>
                <a:cs typeface="Arial" panose="020B0604020202020204" pitchFamily="34" charset="0"/>
              </a:rPr>
              <a:t>Implement Backup and Disaster Recovery</a:t>
            </a:r>
          </a:p>
          <a:p>
            <a:endParaRPr lang="en-US" dirty="0"/>
          </a:p>
        </p:txBody>
      </p:sp>
    </p:spTree>
    <p:extLst>
      <p:ext uri="{BB962C8B-B14F-4D97-AF65-F5344CB8AC3E}">
        <p14:creationId xmlns:p14="http://schemas.microsoft.com/office/powerpoint/2010/main" val="38104144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918D2D3-4D69-448B-9A62-720EC78A51DF}"/>
              </a:ext>
            </a:extLst>
          </p:cNvPr>
          <p:cNvSpPr txBox="1"/>
          <p:nvPr/>
        </p:nvSpPr>
        <p:spPr>
          <a:xfrm>
            <a:off x="7180406" y="309925"/>
            <a:ext cx="4457182" cy="646331"/>
          </a:xfrm>
          <a:prstGeom prst="rect">
            <a:avLst/>
          </a:prstGeom>
          <a:noFill/>
        </p:spPr>
        <p:txBody>
          <a:bodyPr wrap="none" rtlCol="0">
            <a:spAutoFit/>
          </a:bodyPr>
          <a:lstStyle/>
          <a:p>
            <a:r>
              <a:rPr lang="en-US" sz="3600" b="1" dirty="0">
                <a:solidFill>
                  <a:srgbClr val="005B95"/>
                </a:solidFill>
              </a:rPr>
              <a:t>Systems Sales Support</a:t>
            </a:r>
          </a:p>
        </p:txBody>
      </p:sp>
      <p:sp>
        <p:nvSpPr>
          <p:cNvPr id="5" name="TextBox 4">
            <a:extLst>
              <a:ext uri="{FF2B5EF4-FFF2-40B4-BE49-F238E27FC236}">
                <a16:creationId xmlns:a16="http://schemas.microsoft.com/office/drawing/2014/main" id="{7C57020D-2C45-4B0A-95E5-49F3FEDA644A}"/>
              </a:ext>
            </a:extLst>
          </p:cNvPr>
          <p:cNvSpPr txBox="1"/>
          <p:nvPr/>
        </p:nvSpPr>
        <p:spPr>
          <a:xfrm>
            <a:off x="2157045" y="1397979"/>
            <a:ext cx="473206" cy="646331"/>
          </a:xfrm>
          <a:prstGeom prst="rect">
            <a:avLst/>
          </a:prstGeom>
          <a:noFill/>
        </p:spPr>
        <p:txBody>
          <a:bodyPr wrap="none" rtlCol="0">
            <a:spAutoFit/>
          </a:bodyPr>
          <a:lstStyle/>
          <a:p>
            <a:pPr marL="285750" indent="-285750">
              <a:buFont typeface="Arial" panose="020B0604020202020204" pitchFamily="34" charset="0"/>
              <a:buChar char="•"/>
            </a:pPr>
            <a:endParaRPr lang="en-US" dirty="0"/>
          </a:p>
          <a:p>
            <a:endParaRPr lang="en-US" dirty="0"/>
          </a:p>
        </p:txBody>
      </p:sp>
      <p:sp>
        <p:nvSpPr>
          <p:cNvPr id="9" name="TextBox 8">
            <a:extLst>
              <a:ext uri="{FF2B5EF4-FFF2-40B4-BE49-F238E27FC236}">
                <a16:creationId xmlns:a16="http://schemas.microsoft.com/office/drawing/2014/main" id="{7C57020D-2C45-4B0A-95E5-49F3FEDA644A}"/>
              </a:ext>
            </a:extLst>
          </p:cNvPr>
          <p:cNvSpPr txBox="1"/>
          <p:nvPr/>
        </p:nvSpPr>
        <p:spPr>
          <a:xfrm>
            <a:off x="856227" y="1751940"/>
            <a:ext cx="4005139" cy="4524315"/>
          </a:xfrm>
          <a:prstGeom prst="rect">
            <a:avLst/>
          </a:prstGeom>
          <a:noFill/>
        </p:spPr>
        <p:txBody>
          <a:bodyPr wrap="square" rtlCol="0">
            <a:spAutoFit/>
          </a:bodyPr>
          <a:lstStyle/>
          <a:p>
            <a:pPr indent="-182880"/>
            <a:r>
              <a:rPr lang="en-US" sz="1600" b="1" dirty="0">
                <a:solidFill>
                  <a:srgbClr val="005B95"/>
                </a:solidFill>
                <a:latin typeface="Arial" panose="020B0604020202020204" pitchFamily="34" charset="0"/>
                <a:cs typeface="Arial" panose="020B0604020202020204" pitchFamily="34" charset="0"/>
              </a:rPr>
              <a:t>Illinois</a:t>
            </a:r>
          </a:p>
          <a:p>
            <a:pPr marL="285750" indent="-182880">
              <a:buFont typeface="Arial" panose="020B0604020202020204" pitchFamily="34" charset="0"/>
              <a:buChar char="•"/>
            </a:pPr>
            <a:r>
              <a:rPr lang="en-US" sz="1600" dirty="0">
                <a:latin typeface="Arial" panose="020B0604020202020204" pitchFamily="34" charset="0"/>
                <a:cs typeface="Arial" panose="020B0604020202020204" pitchFamily="34" charset="0"/>
              </a:rPr>
              <a:t>John Crosetto</a:t>
            </a:r>
          </a:p>
          <a:p>
            <a:pPr marL="285750" indent="-182880">
              <a:buFont typeface="Arial" panose="020B0604020202020204" pitchFamily="34" charset="0"/>
              <a:buChar char="•"/>
            </a:pPr>
            <a:r>
              <a:rPr lang="en-US" sz="1600" dirty="0">
                <a:latin typeface="Arial" panose="020B0604020202020204" pitchFamily="34" charset="0"/>
                <a:cs typeface="Arial" panose="020B0604020202020204" pitchFamily="34" charset="0"/>
              </a:rPr>
              <a:t>Bob Flynn</a:t>
            </a:r>
          </a:p>
          <a:p>
            <a:pPr marL="285750" indent="-182880">
              <a:buFont typeface="Arial" panose="020B0604020202020204" pitchFamily="34" charset="0"/>
              <a:buChar char="•"/>
            </a:pPr>
            <a:r>
              <a:rPr lang="en-US" sz="1600" dirty="0">
                <a:latin typeface="Arial" panose="020B0604020202020204" pitchFamily="34" charset="0"/>
                <a:cs typeface="Arial" panose="020B0604020202020204" pitchFamily="34" charset="0"/>
              </a:rPr>
              <a:t>Julio Lemus</a:t>
            </a:r>
          </a:p>
          <a:p>
            <a:pPr marL="285750" indent="-182880">
              <a:buFont typeface="Arial" panose="020B0604020202020204" pitchFamily="34" charset="0"/>
              <a:buChar char="•"/>
            </a:pPr>
            <a:r>
              <a:rPr lang="en-US" sz="1600" dirty="0">
                <a:latin typeface="Arial" panose="020B0604020202020204" pitchFamily="34" charset="0"/>
                <a:cs typeface="Arial" panose="020B0604020202020204" pitchFamily="34" charset="0"/>
              </a:rPr>
              <a:t>Mel Carr</a:t>
            </a:r>
          </a:p>
          <a:p>
            <a:pPr marL="285750" indent="-182880">
              <a:buFont typeface="Arial" panose="020B0604020202020204" pitchFamily="34" charset="0"/>
              <a:buChar char="•"/>
            </a:pPr>
            <a:r>
              <a:rPr lang="en-US" sz="1600" dirty="0">
                <a:latin typeface="Arial" panose="020B0604020202020204" pitchFamily="34" charset="0"/>
                <a:cs typeface="Arial" panose="020B0604020202020204" pitchFamily="34" charset="0"/>
              </a:rPr>
              <a:t>Scott Wolz</a:t>
            </a:r>
          </a:p>
          <a:p>
            <a:pPr marL="285750" indent="-182880">
              <a:buFont typeface="Arial" panose="020B0604020202020204" pitchFamily="34" charset="0"/>
              <a:buChar char="•"/>
            </a:pPr>
            <a:r>
              <a:rPr lang="en-US" sz="1600" dirty="0">
                <a:latin typeface="Arial" panose="020B0604020202020204" pitchFamily="34" charset="0"/>
                <a:cs typeface="Arial" panose="020B0604020202020204" pitchFamily="34" charset="0"/>
              </a:rPr>
              <a:t>Eric Clinge</a:t>
            </a:r>
          </a:p>
          <a:p>
            <a:pPr marL="285750" indent="-182880">
              <a:buFont typeface="Arial" panose="020B0604020202020204" pitchFamily="34" charset="0"/>
              <a:buChar char="•"/>
            </a:pPr>
            <a:r>
              <a:rPr lang="en-US" sz="1600" dirty="0">
                <a:latin typeface="Arial" panose="020B0604020202020204" pitchFamily="34" charset="0"/>
                <a:cs typeface="Arial" panose="020B0604020202020204" pitchFamily="34" charset="0"/>
              </a:rPr>
              <a:t>John Halpin</a:t>
            </a:r>
          </a:p>
          <a:p>
            <a:pPr marL="285750" indent="-182880">
              <a:buFont typeface="Arial" panose="020B0604020202020204" pitchFamily="34" charset="0"/>
              <a:buChar char="•"/>
            </a:pPr>
            <a:r>
              <a:rPr lang="en-US" sz="1600" dirty="0">
                <a:latin typeface="Arial" panose="020B0604020202020204" pitchFamily="34" charset="0"/>
                <a:cs typeface="Arial" panose="020B0604020202020204" pitchFamily="34" charset="0"/>
              </a:rPr>
              <a:t>Collin Sleeman</a:t>
            </a:r>
          </a:p>
          <a:p>
            <a:pPr marL="285750" indent="-182880">
              <a:buFont typeface="Arial" panose="020B0604020202020204" pitchFamily="34" charset="0"/>
              <a:buChar char="•"/>
            </a:pPr>
            <a:r>
              <a:rPr lang="en-US" sz="1600" dirty="0">
                <a:latin typeface="Arial" panose="020B0604020202020204" pitchFamily="34" charset="0"/>
                <a:cs typeface="Arial" panose="020B0604020202020204" pitchFamily="34" charset="0"/>
              </a:rPr>
              <a:t>Tom Miller</a:t>
            </a:r>
          </a:p>
          <a:p>
            <a:pPr marL="102870"/>
            <a:endParaRPr lang="en-US" sz="1600" dirty="0">
              <a:latin typeface="Arial" panose="020B0604020202020204" pitchFamily="34" charset="0"/>
              <a:cs typeface="Arial" panose="020B0604020202020204" pitchFamily="34" charset="0"/>
            </a:endParaRPr>
          </a:p>
          <a:p>
            <a:pPr marL="102870"/>
            <a:r>
              <a:rPr lang="en-US" sz="1600" b="1" dirty="0">
                <a:solidFill>
                  <a:srgbClr val="005B95"/>
                </a:solidFill>
                <a:latin typeface="Arial" panose="020B0604020202020204" pitchFamily="34" charset="0"/>
                <a:cs typeface="Arial" panose="020B0604020202020204" pitchFamily="34" charset="0"/>
              </a:rPr>
              <a:t>Ohio</a:t>
            </a:r>
          </a:p>
          <a:p>
            <a:pPr marL="285750" indent="-182880">
              <a:buFont typeface="Arial" panose="020B0604020202020204" pitchFamily="34" charset="0"/>
              <a:buChar char="•"/>
            </a:pPr>
            <a:r>
              <a:rPr lang="en-US" sz="1600" dirty="0">
                <a:latin typeface="Arial" panose="020B0604020202020204" pitchFamily="34" charset="0"/>
                <a:cs typeface="Arial" panose="020B0604020202020204" pitchFamily="34" charset="0"/>
              </a:rPr>
              <a:t>Kate Burkett</a:t>
            </a:r>
          </a:p>
          <a:p>
            <a:pPr marL="102870"/>
            <a:endParaRPr lang="en-US" sz="1600" b="1" dirty="0">
              <a:solidFill>
                <a:srgbClr val="005B95"/>
              </a:solidFill>
              <a:latin typeface="Arial" panose="020B0604020202020204" pitchFamily="34" charset="0"/>
              <a:cs typeface="Arial" panose="020B0604020202020204" pitchFamily="34" charset="0"/>
            </a:endParaRPr>
          </a:p>
          <a:p>
            <a:pPr marL="102870"/>
            <a:r>
              <a:rPr lang="en-US" sz="1600" b="1" dirty="0">
                <a:solidFill>
                  <a:srgbClr val="005B95"/>
                </a:solidFill>
                <a:latin typeface="Arial" panose="020B0604020202020204" pitchFamily="34" charset="0"/>
                <a:cs typeface="Arial" panose="020B0604020202020204" pitchFamily="34" charset="0"/>
              </a:rPr>
              <a:t>Wisconsin/Minnesota</a:t>
            </a:r>
          </a:p>
          <a:p>
            <a:pPr marL="285750" indent="-182880">
              <a:buFont typeface="Arial" panose="020B0604020202020204" pitchFamily="34" charset="0"/>
              <a:buChar char="•"/>
            </a:pPr>
            <a:r>
              <a:rPr lang="en-US" sz="1600" dirty="0">
                <a:latin typeface="Arial" panose="020B0604020202020204" pitchFamily="34" charset="0"/>
                <a:cs typeface="Arial" panose="020B0604020202020204" pitchFamily="34" charset="0"/>
              </a:rPr>
              <a:t>Adam Kahler</a:t>
            </a:r>
          </a:p>
          <a:p>
            <a:pPr marL="285750" indent="-182880">
              <a:buFont typeface="Arial" panose="020B0604020202020204" pitchFamily="34" charset="0"/>
              <a:buChar char="•"/>
            </a:pPr>
            <a:r>
              <a:rPr lang="en-US" sz="1600" dirty="0">
                <a:latin typeface="Arial" panose="020B0604020202020204" pitchFamily="34" charset="0"/>
                <a:cs typeface="Arial" panose="020B0604020202020204" pitchFamily="34" charset="0"/>
              </a:rPr>
              <a:t>John Halpin</a:t>
            </a:r>
          </a:p>
          <a:p>
            <a:pPr marL="285750" indent="-182880">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p:txBody>
      </p:sp>
      <p:sp>
        <p:nvSpPr>
          <p:cNvPr id="3" name="TextBox 2"/>
          <p:cNvSpPr txBox="1"/>
          <p:nvPr/>
        </p:nvSpPr>
        <p:spPr>
          <a:xfrm>
            <a:off x="2979173" y="1751940"/>
            <a:ext cx="2068315" cy="3508653"/>
          </a:xfrm>
          <a:prstGeom prst="rect">
            <a:avLst/>
          </a:prstGeom>
          <a:noFill/>
        </p:spPr>
        <p:txBody>
          <a:bodyPr wrap="square" rtlCol="0">
            <a:spAutoFit/>
          </a:bodyPr>
          <a:lstStyle/>
          <a:p>
            <a:pPr marL="102870"/>
            <a:r>
              <a:rPr lang="en-US" sz="1600" b="1" dirty="0">
                <a:solidFill>
                  <a:srgbClr val="005B95"/>
                </a:solidFill>
                <a:latin typeface="Arial" panose="020B0604020202020204" pitchFamily="34" charset="0"/>
                <a:cs typeface="Arial" panose="020B0604020202020204" pitchFamily="34" charset="0"/>
              </a:rPr>
              <a:t>Georgia</a:t>
            </a:r>
          </a:p>
          <a:p>
            <a:pPr marL="285750" indent="-182880">
              <a:buFont typeface="Arial" panose="020B0604020202020204" pitchFamily="34" charset="0"/>
              <a:buChar char="•"/>
            </a:pPr>
            <a:r>
              <a:rPr lang="en-US" sz="1600" dirty="0">
                <a:latin typeface="Arial" panose="020B0604020202020204" pitchFamily="34" charset="0"/>
                <a:cs typeface="Arial" panose="020B0604020202020204" pitchFamily="34" charset="0"/>
              </a:rPr>
              <a:t>Richard Cook</a:t>
            </a:r>
          </a:p>
          <a:p>
            <a:pPr marL="285750" indent="-182880">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pPr marL="102870"/>
            <a:r>
              <a:rPr lang="en-US" sz="1600" b="1" dirty="0">
                <a:solidFill>
                  <a:srgbClr val="005B95"/>
                </a:solidFill>
                <a:latin typeface="Arial" panose="020B0604020202020204" pitchFamily="34" charset="0"/>
                <a:cs typeface="Arial" panose="020B0604020202020204" pitchFamily="34" charset="0"/>
              </a:rPr>
              <a:t>Arizona</a:t>
            </a:r>
          </a:p>
          <a:p>
            <a:pPr marL="285750" indent="-182880">
              <a:buFont typeface="Arial" panose="020B0604020202020204" pitchFamily="34" charset="0"/>
              <a:buChar char="•"/>
            </a:pPr>
            <a:r>
              <a:rPr lang="en-US" sz="1600" dirty="0">
                <a:latin typeface="Arial" panose="020B0604020202020204" pitchFamily="34" charset="0"/>
                <a:cs typeface="Arial" panose="020B0604020202020204" pitchFamily="34" charset="0"/>
              </a:rPr>
              <a:t>Ron Malcolm</a:t>
            </a:r>
          </a:p>
          <a:p>
            <a:pPr marL="285750" indent="-182880">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pPr marL="102870"/>
            <a:r>
              <a:rPr lang="en-US" sz="1600" b="1" dirty="0">
                <a:solidFill>
                  <a:srgbClr val="005B95"/>
                </a:solidFill>
                <a:latin typeface="Arial" panose="020B0604020202020204" pitchFamily="34" charset="0"/>
                <a:cs typeface="Arial" panose="020B0604020202020204" pitchFamily="34" charset="0"/>
              </a:rPr>
              <a:t>Texas</a:t>
            </a:r>
          </a:p>
          <a:p>
            <a:pPr marL="285750" indent="-182880">
              <a:buFont typeface="Arial" panose="020B0604020202020204" pitchFamily="34" charset="0"/>
              <a:buChar char="•"/>
            </a:pPr>
            <a:r>
              <a:rPr lang="en-US" sz="1600" dirty="0">
                <a:latin typeface="Arial" panose="020B0604020202020204" pitchFamily="34" charset="0"/>
                <a:cs typeface="Arial" panose="020B0604020202020204" pitchFamily="34" charset="0"/>
              </a:rPr>
              <a:t>John Fischer</a:t>
            </a:r>
          </a:p>
          <a:p>
            <a:pPr marL="285750" indent="-182880">
              <a:buFont typeface="Arial" panose="020B0604020202020204" pitchFamily="34" charset="0"/>
              <a:buChar char="•"/>
            </a:pPr>
            <a:r>
              <a:rPr lang="en-US" sz="1600" dirty="0">
                <a:latin typeface="Arial" panose="020B0604020202020204" pitchFamily="34" charset="0"/>
                <a:cs typeface="Arial" panose="020B0604020202020204" pitchFamily="34" charset="0"/>
              </a:rPr>
              <a:t>Ed Giles</a:t>
            </a:r>
          </a:p>
          <a:p>
            <a:pPr marL="285750" indent="-182880">
              <a:buFont typeface="Arial" panose="020B0604020202020204" pitchFamily="34" charset="0"/>
              <a:buChar char="•"/>
            </a:pPr>
            <a:r>
              <a:rPr lang="en-US" sz="1600" dirty="0">
                <a:latin typeface="Arial" panose="020B0604020202020204" pitchFamily="34" charset="0"/>
                <a:cs typeface="Arial" panose="020B0604020202020204" pitchFamily="34" charset="0"/>
              </a:rPr>
              <a:t>Matti Paaso</a:t>
            </a:r>
          </a:p>
          <a:p>
            <a:pPr marL="285750" indent="-182880">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pPr marL="102870"/>
            <a:r>
              <a:rPr lang="en-US" sz="1600" b="1" dirty="0">
                <a:solidFill>
                  <a:srgbClr val="005B95"/>
                </a:solidFill>
                <a:latin typeface="Arial" panose="020B0604020202020204" pitchFamily="34" charset="0"/>
                <a:cs typeface="Arial" panose="020B0604020202020204" pitchFamily="34" charset="0"/>
              </a:rPr>
              <a:t>New England Area</a:t>
            </a:r>
          </a:p>
          <a:p>
            <a:pPr marL="285750" indent="-182880">
              <a:buFont typeface="Arial" panose="020B0604020202020204" pitchFamily="34" charset="0"/>
              <a:buChar char="•"/>
            </a:pPr>
            <a:r>
              <a:rPr lang="en-US" sz="1600" dirty="0">
                <a:latin typeface="Arial" panose="020B0604020202020204" pitchFamily="34" charset="0"/>
                <a:cs typeface="Arial" panose="020B0604020202020204" pitchFamily="34" charset="0"/>
              </a:rPr>
              <a:t>Boris Sherman</a:t>
            </a:r>
          </a:p>
          <a:p>
            <a:pPr marL="285750" indent="-182880">
              <a:buFont typeface="Arial" panose="020B0604020202020204" pitchFamily="34" charset="0"/>
              <a:buChar char="•"/>
            </a:pPr>
            <a:endParaRPr lang="en-US" sz="1400" dirty="0">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2"/>
          <a:stretch>
            <a:fillRect/>
          </a:stretch>
        </p:blipFill>
        <p:spPr>
          <a:xfrm>
            <a:off x="5299266" y="1751939"/>
            <a:ext cx="6338322" cy="4216241"/>
          </a:xfrm>
          <a:prstGeom prst="rect">
            <a:avLst/>
          </a:prstGeom>
        </p:spPr>
      </p:pic>
    </p:spTree>
    <p:extLst>
      <p:ext uri="{BB962C8B-B14F-4D97-AF65-F5344CB8AC3E}">
        <p14:creationId xmlns:p14="http://schemas.microsoft.com/office/powerpoint/2010/main" val="7429235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179690" y="1755178"/>
            <a:ext cx="4264742" cy="4351338"/>
          </a:xfrm>
        </p:spPr>
        <p:txBody>
          <a:bodyPr/>
          <a:lstStyle/>
          <a:p>
            <a:pPr marL="0" indent="0">
              <a:lnSpc>
                <a:spcPct val="100000"/>
              </a:lnSpc>
              <a:spcBef>
                <a:spcPts val="0"/>
              </a:spcBef>
              <a:buNone/>
            </a:pPr>
            <a:r>
              <a:rPr lang="en-US" sz="1700" b="1" dirty="0">
                <a:solidFill>
                  <a:srgbClr val="005B95"/>
                </a:solidFill>
              </a:rPr>
              <a:t>Building Products</a:t>
            </a:r>
          </a:p>
          <a:p>
            <a:pPr>
              <a:lnSpc>
                <a:spcPct val="100000"/>
              </a:lnSpc>
              <a:spcBef>
                <a:spcPts val="0"/>
              </a:spcBef>
            </a:pPr>
            <a:r>
              <a:rPr lang="en-US" sz="1600" dirty="0"/>
              <a:t>Vertical Manager: John Crosetto</a:t>
            </a:r>
          </a:p>
          <a:p>
            <a:pPr lvl="1">
              <a:lnSpc>
                <a:spcPct val="100000"/>
              </a:lnSpc>
              <a:spcBef>
                <a:spcPts val="0"/>
              </a:spcBef>
            </a:pPr>
            <a:r>
              <a:rPr lang="en-US" sz="1600" dirty="0"/>
              <a:t>Rolled Roofing</a:t>
            </a:r>
          </a:p>
          <a:p>
            <a:pPr lvl="1">
              <a:lnSpc>
                <a:spcPct val="100000"/>
              </a:lnSpc>
              <a:spcBef>
                <a:spcPts val="0"/>
              </a:spcBef>
            </a:pPr>
            <a:r>
              <a:rPr lang="en-US" sz="1600" dirty="0"/>
              <a:t>Tank Farms (Process)</a:t>
            </a:r>
          </a:p>
          <a:p>
            <a:pPr lvl="1">
              <a:lnSpc>
                <a:spcPct val="100000"/>
              </a:lnSpc>
              <a:spcBef>
                <a:spcPts val="0"/>
              </a:spcBef>
            </a:pPr>
            <a:r>
              <a:rPr lang="en-US" sz="1600" dirty="0"/>
              <a:t>Shingles</a:t>
            </a:r>
          </a:p>
          <a:p>
            <a:pPr lvl="1">
              <a:lnSpc>
                <a:spcPct val="100000"/>
              </a:lnSpc>
              <a:spcBef>
                <a:spcPts val="0"/>
              </a:spcBef>
            </a:pPr>
            <a:r>
              <a:rPr lang="en-US" sz="1600" dirty="0"/>
              <a:t>Fiber Cement Siding</a:t>
            </a:r>
          </a:p>
          <a:p>
            <a:pPr lvl="1">
              <a:lnSpc>
                <a:spcPct val="100000"/>
              </a:lnSpc>
              <a:spcBef>
                <a:spcPts val="0"/>
              </a:spcBef>
            </a:pPr>
            <a:r>
              <a:rPr lang="en-US" sz="1600" dirty="0"/>
              <a:t>TPO Roofing</a:t>
            </a:r>
          </a:p>
          <a:p>
            <a:pPr marL="0" indent="0">
              <a:lnSpc>
                <a:spcPct val="100000"/>
              </a:lnSpc>
              <a:spcBef>
                <a:spcPts val="0"/>
              </a:spcBef>
              <a:buNone/>
            </a:pPr>
            <a:endParaRPr lang="en-US" sz="1600" b="1" dirty="0"/>
          </a:p>
          <a:p>
            <a:pPr marL="0" indent="0">
              <a:lnSpc>
                <a:spcPct val="100000"/>
              </a:lnSpc>
              <a:spcBef>
                <a:spcPts val="0"/>
              </a:spcBef>
              <a:buNone/>
            </a:pPr>
            <a:endParaRPr lang="en-US" sz="1600" b="1" dirty="0"/>
          </a:p>
          <a:p>
            <a:pPr marL="0" indent="0">
              <a:lnSpc>
                <a:spcPct val="100000"/>
              </a:lnSpc>
              <a:spcBef>
                <a:spcPts val="0"/>
              </a:spcBef>
              <a:buNone/>
            </a:pPr>
            <a:r>
              <a:rPr lang="en-US" sz="1700" b="1" dirty="0">
                <a:solidFill>
                  <a:srgbClr val="005B95"/>
                </a:solidFill>
              </a:rPr>
              <a:t>Converting</a:t>
            </a:r>
          </a:p>
          <a:p>
            <a:pPr>
              <a:lnSpc>
                <a:spcPct val="100000"/>
              </a:lnSpc>
              <a:spcBef>
                <a:spcPts val="0"/>
              </a:spcBef>
            </a:pPr>
            <a:r>
              <a:rPr lang="en-US" sz="1600" dirty="0"/>
              <a:t>Vertical Manager: Bob Flynn</a:t>
            </a:r>
          </a:p>
          <a:p>
            <a:pPr lvl="1">
              <a:lnSpc>
                <a:spcPct val="100000"/>
              </a:lnSpc>
              <a:spcBef>
                <a:spcPts val="0"/>
              </a:spcBef>
            </a:pPr>
            <a:r>
              <a:rPr lang="en-US" sz="1600" dirty="0"/>
              <a:t>Adhesive &amp; Silicone Coating</a:t>
            </a:r>
          </a:p>
          <a:p>
            <a:pPr lvl="1">
              <a:lnSpc>
                <a:spcPct val="100000"/>
              </a:lnSpc>
              <a:spcBef>
                <a:spcPts val="0"/>
              </a:spcBef>
            </a:pPr>
            <a:r>
              <a:rPr lang="en-US" sz="1600" dirty="0"/>
              <a:t>Laminating and Embossing</a:t>
            </a:r>
          </a:p>
          <a:p>
            <a:pPr lvl="1">
              <a:lnSpc>
                <a:spcPct val="100000"/>
              </a:lnSpc>
              <a:spcBef>
                <a:spcPts val="0"/>
              </a:spcBef>
            </a:pPr>
            <a:r>
              <a:rPr lang="en-US" sz="1600" dirty="0"/>
              <a:t>Film Extrusion</a:t>
            </a:r>
          </a:p>
          <a:p>
            <a:pPr lvl="1">
              <a:lnSpc>
                <a:spcPct val="100000"/>
              </a:lnSpc>
              <a:spcBef>
                <a:spcPts val="0"/>
              </a:spcBef>
            </a:pPr>
            <a:r>
              <a:rPr lang="en-US" sz="1600" dirty="0"/>
              <a:t>Blown Film</a:t>
            </a:r>
          </a:p>
          <a:p>
            <a:pPr lvl="1">
              <a:lnSpc>
                <a:spcPct val="100000"/>
              </a:lnSpc>
              <a:spcBef>
                <a:spcPts val="0"/>
              </a:spcBef>
            </a:pPr>
            <a:r>
              <a:rPr lang="en-US" sz="1600" dirty="0"/>
              <a:t>Paper, Film &amp; Foil Slitting</a:t>
            </a:r>
          </a:p>
          <a:p>
            <a:pPr lvl="1">
              <a:lnSpc>
                <a:spcPct val="100000"/>
              </a:lnSpc>
              <a:spcBef>
                <a:spcPts val="0"/>
              </a:spcBef>
            </a:pPr>
            <a:r>
              <a:rPr lang="en-US" sz="1600" dirty="0"/>
              <a:t>Winders</a:t>
            </a:r>
          </a:p>
          <a:p>
            <a:pPr marL="285750" indent="-285750"/>
            <a:endParaRPr lang="en-US" dirty="0"/>
          </a:p>
          <a:p>
            <a:endParaRPr lang="en-US" dirty="0"/>
          </a:p>
          <a:p>
            <a:endParaRPr lang="en-US" dirty="0"/>
          </a:p>
        </p:txBody>
      </p:sp>
      <p:sp>
        <p:nvSpPr>
          <p:cNvPr id="3" name="Title 2"/>
          <p:cNvSpPr>
            <a:spLocks noGrp="1"/>
          </p:cNvSpPr>
          <p:nvPr>
            <p:ph type="title"/>
          </p:nvPr>
        </p:nvSpPr>
        <p:spPr>
          <a:xfrm>
            <a:off x="5594555" y="194089"/>
            <a:ext cx="6269736" cy="804672"/>
          </a:xfrm>
        </p:spPr>
        <p:txBody>
          <a:bodyPr/>
          <a:lstStyle/>
          <a:p>
            <a:r>
              <a:rPr lang="en-US" dirty="0"/>
              <a:t>Some of Our Key Industrial Markets</a:t>
            </a:r>
          </a:p>
        </p:txBody>
      </p:sp>
      <p:sp>
        <p:nvSpPr>
          <p:cNvPr id="4" name="TextBox 3"/>
          <p:cNvSpPr txBox="1"/>
          <p:nvPr/>
        </p:nvSpPr>
        <p:spPr>
          <a:xfrm>
            <a:off x="5897733" y="1755178"/>
            <a:ext cx="5663380" cy="5355312"/>
          </a:xfrm>
          <a:prstGeom prst="rect">
            <a:avLst/>
          </a:prstGeom>
          <a:noFill/>
        </p:spPr>
        <p:txBody>
          <a:bodyPr wrap="square" rtlCol="0">
            <a:spAutoFit/>
          </a:bodyPr>
          <a:lstStyle/>
          <a:p>
            <a:r>
              <a:rPr lang="en-US" sz="1700" b="1" dirty="0">
                <a:solidFill>
                  <a:srgbClr val="005B95"/>
                </a:solidFill>
                <a:latin typeface="Arial" panose="020B0604020202020204" pitchFamily="34" charset="0"/>
                <a:cs typeface="Arial" panose="020B0604020202020204" pitchFamily="34" charset="0"/>
              </a:rPr>
              <a:t>Rubber &amp; Tire</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Vertical Manager: Richard Cook</a:t>
            </a:r>
          </a:p>
          <a:p>
            <a:pPr marL="742950" lvl="1"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Extrusion</a:t>
            </a:r>
          </a:p>
          <a:p>
            <a:pPr marL="742950" lvl="1" indent="-285750">
              <a:buFont typeface="Arial" panose="020B0604020202020204" pitchFamily="34" charset="0"/>
              <a:buChar char="•"/>
            </a:pPr>
            <a:r>
              <a:rPr lang="en-US" sz="1600" dirty="0" err="1">
                <a:latin typeface="Arial" panose="020B0604020202020204" pitchFamily="34" charset="0"/>
                <a:cs typeface="Arial" panose="020B0604020202020204" pitchFamily="34" charset="0"/>
              </a:rPr>
              <a:t>Calender</a:t>
            </a:r>
            <a:endParaRPr lang="en-US" sz="1600" dirty="0">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Textile &amp; Steel</a:t>
            </a:r>
          </a:p>
          <a:p>
            <a:pPr marL="742950" lvl="1"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Skiver</a:t>
            </a:r>
          </a:p>
          <a:p>
            <a:pPr marL="742950" lvl="1"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Winders</a:t>
            </a:r>
          </a:p>
          <a:p>
            <a:pPr marL="742950" lvl="1"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Compounding &amp; Mixing Systems</a:t>
            </a:r>
            <a:br>
              <a:rPr lang="en-US" sz="1600" dirty="0">
                <a:latin typeface="Arial" panose="020B0604020202020204" pitchFamily="34" charset="0"/>
                <a:cs typeface="Arial" panose="020B0604020202020204" pitchFamily="34" charset="0"/>
              </a:rPr>
            </a:br>
            <a:endParaRPr lang="en-US" sz="1600" dirty="0">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endParaRPr lang="en-US" sz="1600" b="1" dirty="0">
              <a:latin typeface="Arial" panose="020B0604020202020204" pitchFamily="34" charset="0"/>
              <a:cs typeface="Arial" panose="020B0604020202020204" pitchFamily="34" charset="0"/>
            </a:endParaRPr>
          </a:p>
          <a:p>
            <a:r>
              <a:rPr lang="en-US" sz="1700" b="1" dirty="0">
                <a:solidFill>
                  <a:srgbClr val="005B95"/>
                </a:solidFill>
                <a:latin typeface="Arial" panose="020B0604020202020204" pitchFamily="34" charset="0"/>
                <a:cs typeface="Arial" panose="020B0604020202020204" pitchFamily="34" charset="0"/>
              </a:rPr>
              <a:t>Pulp &amp; Paper</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Vertical Manager: Richard Cook</a:t>
            </a:r>
          </a:p>
          <a:p>
            <a:pPr marL="742950" lvl="1"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Sectional Paper Machines</a:t>
            </a:r>
          </a:p>
          <a:p>
            <a:pPr marL="742950" lvl="1"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Re-winders</a:t>
            </a:r>
          </a:p>
          <a:p>
            <a:pPr marL="742950" lvl="1" indent="-285750">
              <a:buFont typeface="Arial" panose="020B0604020202020204" pitchFamily="34" charset="0"/>
              <a:buChar char="•"/>
            </a:pPr>
            <a:r>
              <a:rPr lang="en-US" sz="1600" dirty="0" err="1">
                <a:latin typeface="Arial" panose="020B0604020202020204" pitchFamily="34" charset="0"/>
                <a:cs typeface="Arial" panose="020B0604020202020204" pitchFamily="34" charset="0"/>
              </a:rPr>
              <a:t>Calenders</a:t>
            </a:r>
            <a:endParaRPr lang="en-US" sz="1600" dirty="0">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Roll Wrappers and Packaging</a:t>
            </a:r>
          </a:p>
          <a:p>
            <a:pPr marL="742950" lvl="1"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Dryer Steam Control</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endParaRPr lang="en-US" sz="1600" dirty="0"/>
          </a:p>
          <a:p>
            <a:endParaRPr lang="en-US" dirty="0"/>
          </a:p>
          <a:p>
            <a:endParaRPr lang="en-US" dirty="0"/>
          </a:p>
        </p:txBody>
      </p:sp>
    </p:spTree>
    <p:extLst>
      <p:ext uri="{BB962C8B-B14F-4D97-AF65-F5344CB8AC3E}">
        <p14:creationId xmlns:p14="http://schemas.microsoft.com/office/powerpoint/2010/main" val="19497635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01446" y="1474839"/>
            <a:ext cx="5702710" cy="5152103"/>
          </a:xfrm>
        </p:spPr>
        <p:txBody>
          <a:bodyPr>
            <a:normAutofit fontScale="92500" lnSpcReduction="20000"/>
          </a:bodyPr>
          <a:lstStyle/>
          <a:p>
            <a:pPr marL="0" indent="0">
              <a:lnSpc>
                <a:spcPct val="100000"/>
              </a:lnSpc>
              <a:spcBef>
                <a:spcPts val="0"/>
              </a:spcBef>
              <a:buNone/>
            </a:pPr>
            <a:r>
              <a:rPr lang="en-US" sz="1800" b="1" dirty="0">
                <a:solidFill>
                  <a:srgbClr val="005B95"/>
                </a:solidFill>
              </a:rPr>
              <a:t>Metals</a:t>
            </a:r>
          </a:p>
          <a:p>
            <a:pPr marL="285750" indent="-285750">
              <a:lnSpc>
                <a:spcPct val="100000"/>
              </a:lnSpc>
              <a:spcBef>
                <a:spcPts val="0"/>
              </a:spcBef>
            </a:pPr>
            <a:r>
              <a:rPr lang="en-US" sz="1700" dirty="0"/>
              <a:t>Vertical Managers: John Crosetto &amp; Ron Malcolm</a:t>
            </a:r>
          </a:p>
          <a:p>
            <a:pPr marL="742950" lvl="1" indent="-285750">
              <a:lnSpc>
                <a:spcPct val="100000"/>
              </a:lnSpc>
              <a:spcBef>
                <a:spcPts val="0"/>
              </a:spcBef>
            </a:pPr>
            <a:r>
              <a:rPr lang="en-US" sz="1700" dirty="0"/>
              <a:t>Tube &amp; Pipe Mills</a:t>
            </a:r>
          </a:p>
          <a:p>
            <a:pPr marL="742950" lvl="1" indent="-285750">
              <a:lnSpc>
                <a:spcPct val="100000"/>
              </a:lnSpc>
              <a:spcBef>
                <a:spcPts val="0"/>
              </a:spcBef>
            </a:pPr>
            <a:r>
              <a:rPr lang="en-US" sz="1700" dirty="0"/>
              <a:t>Slitting Lines</a:t>
            </a:r>
          </a:p>
          <a:p>
            <a:pPr marL="742950" lvl="1" indent="-285750">
              <a:lnSpc>
                <a:spcPct val="100000"/>
              </a:lnSpc>
              <a:spcBef>
                <a:spcPts val="0"/>
              </a:spcBef>
            </a:pPr>
            <a:r>
              <a:rPr lang="en-US" sz="1700" dirty="0"/>
              <a:t>CTL &amp; Blanking Lines</a:t>
            </a:r>
          </a:p>
          <a:p>
            <a:pPr marL="742950" lvl="1" indent="-285750">
              <a:lnSpc>
                <a:spcPct val="100000"/>
              </a:lnSpc>
              <a:spcBef>
                <a:spcPts val="0"/>
              </a:spcBef>
            </a:pPr>
            <a:r>
              <a:rPr lang="en-US" sz="1700" dirty="0"/>
              <a:t>Paint Lines</a:t>
            </a:r>
          </a:p>
          <a:p>
            <a:pPr marL="742950" lvl="1" indent="-285750">
              <a:lnSpc>
                <a:spcPct val="100000"/>
              </a:lnSpc>
              <a:spcBef>
                <a:spcPts val="0"/>
              </a:spcBef>
            </a:pPr>
            <a:r>
              <a:rPr lang="en-US" sz="1700" dirty="0"/>
              <a:t>Cold Mills</a:t>
            </a:r>
          </a:p>
          <a:p>
            <a:pPr marL="742950" lvl="1" indent="-285750">
              <a:lnSpc>
                <a:spcPct val="100000"/>
              </a:lnSpc>
              <a:spcBef>
                <a:spcPts val="0"/>
              </a:spcBef>
            </a:pPr>
            <a:r>
              <a:rPr lang="en-US" sz="1700" dirty="0"/>
              <a:t>Hot Mills</a:t>
            </a:r>
          </a:p>
          <a:p>
            <a:pPr marL="742950" lvl="1" indent="-285750">
              <a:lnSpc>
                <a:spcPct val="100000"/>
              </a:lnSpc>
              <a:spcBef>
                <a:spcPts val="0"/>
              </a:spcBef>
            </a:pPr>
            <a:r>
              <a:rPr lang="en-US" sz="1700" dirty="0"/>
              <a:t>Casters</a:t>
            </a:r>
          </a:p>
          <a:p>
            <a:pPr marL="742950" lvl="1" indent="-285750">
              <a:lnSpc>
                <a:spcPct val="100000"/>
              </a:lnSpc>
              <a:spcBef>
                <a:spcPts val="0"/>
              </a:spcBef>
            </a:pPr>
            <a:r>
              <a:rPr lang="en-US" sz="1700" dirty="0"/>
              <a:t>Rod &amp; Bar Mills</a:t>
            </a:r>
          </a:p>
          <a:p>
            <a:pPr marL="742950" lvl="1" indent="-285750">
              <a:lnSpc>
                <a:spcPct val="100000"/>
              </a:lnSpc>
              <a:spcBef>
                <a:spcPts val="0"/>
              </a:spcBef>
            </a:pPr>
            <a:endParaRPr lang="en-US" sz="1700" dirty="0"/>
          </a:p>
          <a:p>
            <a:pPr marL="0" lvl="1" indent="0">
              <a:lnSpc>
                <a:spcPct val="100000"/>
              </a:lnSpc>
              <a:spcBef>
                <a:spcPts val="0"/>
              </a:spcBef>
              <a:buNone/>
            </a:pPr>
            <a:r>
              <a:rPr lang="en-US" sz="1800" b="1" dirty="0">
                <a:solidFill>
                  <a:srgbClr val="005B95"/>
                </a:solidFill>
              </a:rPr>
              <a:t>Oil, Gas &amp; Marine</a:t>
            </a:r>
          </a:p>
          <a:p>
            <a:pPr marL="285750" indent="-285750">
              <a:lnSpc>
                <a:spcPct val="100000"/>
              </a:lnSpc>
              <a:spcBef>
                <a:spcPts val="0"/>
              </a:spcBef>
            </a:pPr>
            <a:r>
              <a:rPr lang="en-US" sz="1700" dirty="0"/>
              <a:t>Vertical Manager: John Fischer</a:t>
            </a:r>
          </a:p>
          <a:p>
            <a:pPr marL="742950" lvl="1" indent="-285750">
              <a:lnSpc>
                <a:spcPct val="100000"/>
              </a:lnSpc>
              <a:spcBef>
                <a:spcPts val="0"/>
              </a:spcBef>
            </a:pPr>
            <a:r>
              <a:rPr lang="en-US" sz="1700" dirty="0"/>
              <a:t>Offshore &amp; Land-based</a:t>
            </a:r>
          </a:p>
          <a:p>
            <a:pPr marL="742950" lvl="1" indent="-285750">
              <a:lnSpc>
                <a:spcPct val="100000"/>
              </a:lnSpc>
              <a:spcBef>
                <a:spcPts val="0"/>
              </a:spcBef>
            </a:pPr>
            <a:r>
              <a:rPr lang="en-US" sz="1700" dirty="0"/>
              <a:t>Top Drives</a:t>
            </a:r>
          </a:p>
          <a:p>
            <a:pPr marL="742950" lvl="1" indent="-285750">
              <a:lnSpc>
                <a:spcPct val="100000"/>
              </a:lnSpc>
              <a:spcBef>
                <a:spcPts val="0"/>
              </a:spcBef>
            </a:pPr>
            <a:r>
              <a:rPr lang="en-US" sz="1700" dirty="0"/>
              <a:t>Mud Pumps</a:t>
            </a:r>
          </a:p>
          <a:p>
            <a:pPr marL="742950" lvl="1" indent="-285750">
              <a:lnSpc>
                <a:spcPct val="100000"/>
              </a:lnSpc>
              <a:spcBef>
                <a:spcPts val="0"/>
              </a:spcBef>
            </a:pPr>
            <a:r>
              <a:rPr lang="en-US" sz="1700" dirty="0"/>
              <a:t>Generator Controls</a:t>
            </a:r>
          </a:p>
          <a:p>
            <a:pPr marL="742950" lvl="1" indent="-285750">
              <a:lnSpc>
                <a:spcPct val="100000"/>
              </a:lnSpc>
              <a:spcBef>
                <a:spcPts val="0"/>
              </a:spcBef>
            </a:pPr>
            <a:r>
              <a:rPr lang="en-US" sz="1700" dirty="0"/>
              <a:t>Electrification of Upstream Oilfield tools (Drilling, Production, etc.)</a:t>
            </a:r>
          </a:p>
          <a:p>
            <a:pPr marL="742950" lvl="1" indent="-285750">
              <a:lnSpc>
                <a:spcPct val="100000"/>
              </a:lnSpc>
              <a:spcBef>
                <a:spcPts val="0"/>
              </a:spcBef>
            </a:pPr>
            <a:r>
              <a:rPr lang="en-US" sz="1700" dirty="0"/>
              <a:t>Upstream Oilfield electrical power distribution (Mobile MV/LV SGWRs, Mobile XFMRs, etc.</a:t>
            </a:r>
          </a:p>
          <a:p>
            <a:pPr marL="742950" lvl="1" indent="-285750">
              <a:lnSpc>
                <a:spcPct val="100000"/>
              </a:lnSpc>
              <a:spcBef>
                <a:spcPts val="0"/>
              </a:spcBef>
            </a:pPr>
            <a:r>
              <a:rPr lang="en-US" sz="1700" dirty="0"/>
              <a:t>Electrification of deck winches, cable laying machinery</a:t>
            </a:r>
          </a:p>
          <a:p>
            <a:pPr marL="742950" lvl="1" indent="-285750">
              <a:lnSpc>
                <a:spcPct val="100000"/>
              </a:lnSpc>
              <a:spcBef>
                <a:spcPts val="0"/>
              </a:spcBef>
            </a:pPr>
            <a:endParaRPr lang="en-US" sz="1400" dirty="0"/>
          </a:p>
          <a:p>
            <a:pPr marL="285750" indent="-285750"/>
            <a:endParaRPr lang="en-US" dirty="0"/>
          </a:p>
          <a:p>
            <a:endParaRPr lang="en-US" dirty="0"/>
          </a:p>
          <a:p>
            <a:endParaRPr lang="en-US" dirty="0"/>
          </a:p>
        </p:txBody>
      </p:sp>
      <p:sp>
        <p:nvSpPr>
          <p:cNvPr id="3" name="Title 2"/>
          <p:cNvSpPr>
            <a:spLocks noGrp="1"/>
          </p:cNvSpPr>
          <p:nvPr>
            <p:ph type="title"/>
          </p:nvPr>
        </p:nvSpPr>
        <p:spPr>
          <a:xfrm>
            <a:off x="5594555" y="194089"/>
            <a:ext cx="6269736" cy="804672"/>
          </a:xfrm>
        </p:spPr>
        <p:txBody>
          <a:bodyPr/>
          <a:lstStyle/>
          <a:p>
            <a:r>
              <a:rPr lang="en-US" dirty="0"/>
              <a:t>Some of Our Key Industrial Markets</a:t>
            </a:r>
          </a:p>
        </p:txBody>
      </p:sp>
      <p:sp>
        <p:nvSpPr>
          <p:cNvPr id="5" name="Content Placeholder 1"/>
          <p:cNvSpPr txBox="1">
            <a:spLocks/>
          </p:cNvSpPr>
          <p:nvPr/>
        </p:nvSpPr>
        <p:spPr>
          <a:xfrm>
            <a:off x="6351245" y="1474839"/>
            <a:ext cx="4756355" cy="498812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US" sz="1700" b="1" dirty="0">
                <a:solidFill>
                  <a:srgbClr val="005B95"/>
                </a:solidFill>
              </a:rPr>
              <a:t>Cement &amp; Mining</a:t>
            </a:r>
          </a:p>
          <a:p>
            <a:pPr marL="285750" indent="-285750">
              <a:lnSpc>
                <a:spcPct val="100000"/>
              </a:lnSpc>
              <a:spcBef>
                <a:spcPts val="0"/>
              </a:spcBef>
            </a:pPr>
            <a:r>
              <a:rPr lang="en-US" sz="1600" dirty="0"/>
              <a:t>Vertical Managers: John Crosetto &amp; Ron Malcolm</a:t>
            </a:r>
          </a:p>
          <a:p>
            <a:pPr marL="742950" lvl="1" indent="-285750">
              <a:lnSpc>
                <a:spcPct val="100000"/>
              </a:lnSpc>
              <a:spcBef>
                <a:spcPts val="0"/>
              </a:spcBef>
            </a:pPr>
            <a:r>
              <a:rPr lang="en-US" sz="1600" dirty="0"/>
              <a:t>Crushers</a:t>
            </a:r>
          </a:p>
          <a:p>
            <a:pPr marL="742950" lvl="1" indent="-285750">
              <a:lnSpc>
                <a:spcPct val="100000"/>
              </a:lnSpc>
              <a:spcBef>
                <a:spcPts val="0"/>
              </a:spcBef>
            </a:pPr>
            <a:r>
              <a:rPr lang="en-US" sz="1600" dirty="0"/>
              <a:t>Raw Mills</a:t>
            </a:r>
          </a:p>
          <a:p>
            <a:pPr marL="742950" lvl="1" indent="-285750">
              <a:lnSpc>
                <a:spcPct val="100000"/>
              </a:lnSpc>
              <a:spcBef>
                <a:spcPts val="0"/>
              </a:spcBef>
            </a:pPr>
            <a:r>
              <a:rPr lang="en-US" sz="1600" dirty="0"/>
              <a:t>Classifiers</a:t>
            </a:r>
          </a:p>
          <a:p>
            <a:pPr marL="742950" lvl="1" indent="-285750">
              <a:lnSpc>
                <a:spcPct val="100000"/>
              </a:lnSpc>
              <a:spcBef>
                <a:spcPts val="0"/>
              </a:spcBef>
            </a:pPr>
            <a:r>
              <a:rPr lang="en-US" sz="1600" dirty="0"/>
              <a:t>Ball Mills</a:t>
            </a:r>
          </a:p>
          <a:p>
            <a:pPr marL="742950" lvl="1" indent="-285750">
              <a:lnSpc>
                <a:spcPct val="100000"/>
              </a:lnSpc>
              <a:spcBef>
                <a:spcPts val="0"/>
              </a:spcBef>
            </a:pPr>
            <a:r>
              <a:rPr lang="en-US" sz="1600" dirty="0"/>
              <a:t>Rotary Kilns</a:t>
            </a:r>
          </a:p>
          <a:p>
            <a:pPr marL="742950" lvl="1" indent="-285750">
              <a:lnSpc>
                <a:spcPct val="100000"/>
              </a:lnSpc>
              <a:spcBef>
                <a:spcPts val="0"/>
              </a:spcBef>
            </a:pPr>
            <a:r>
              <a:rPr lang="en-US" sz="1600" dirty="0"/>
              <a:t>Conveyors</a:t>
            </a:r>
          </a:p>
          <a:p>
            <a:pPr marL="742950" lvl="1" indent="-285750">
              <a:lnSpc>
                <a:spcPct val="100000"/>
              </a:lnSpc>
              <a:spcBef>
                <a:spcPts val="0"/>
              </a:spcBef>
            </a:pPr>
            <a:r>
              <a:rPr lang="en-US" sz="1600" dirty="0"/>
              <a:t>Packers</a:t>
            </a:r>
          </a:p>
          <a:p>
            <a:pPr marL="742950" lvl="1" indent="-285750">
              <a:lnSpc>
                <a:spcPct val="100000"/>
              </a:lnSpc>
              <a:spcBef>
                <a:spcPts val="0"/>
              </a:spcBef>
            </a:pPr>
            <a:endParaRPr lang="en-US" sz="1400" dirty="0"/>
          </a:p>
          <a:p>
            <a:pPr marL="742950" lvl="1" indent="-285750">
              <a:lnSpc>
                <a:spcPct val="100000"/>
              </a:lnSpc>
              <a:spcBef>
                <a:spcPts val="0"/>
              </a:spcBef>
            </a:pPr>
            <a:endParaRPr lang="en-US" sz="1400" dirty="0"/>
          </a:p>
          <a:p>
            <a:pPr marL="742950" lvl="1" indent="-285750">
              <a:lnSpc>
                <a:spcPct val="100000"/>
              </a:lnSpc>
              <a:spcBef>
                <a:spcPts val="0"/>
              </a:spcBef>
            </a:pPr>
            <a:endParaRPr lang="en-US" sz="1400" dirty="0"/>
          </a:p>
          <a:p>
            <a:pPr marL="0" indent="0">
              <a:buNone/>
            </a:pPr>
            <a:endParaRPr lang="en-US" dirty="0"/>
          </a:p>
          <a:p>
            <a:endParaRPr lang="en-US" dirty="0"/>
          </a:p>
          <a:p>
            <a:endParaRPr lang="en-US" dirty="0"/>
          </a:p>
        </p:txBody>
      </p:sp>
      <p:sp>
        <p:nvSpPr>
          <p:cNvPr id="6" name="TextBox 5"/>
          <p:cNvSpPr txBox="1"/>
          <p:nvPr/>
        </p:nvSpPr>
        <p:spPr>
          <a:xfrm>
            <a:off x="9021336" y="6257610"/>
            <a:ext cx="3044284" cy="369332"/>
          </a:xfrm>
          <a:prstGeom prst="rect">
            <a:avLst/>
          </a:prstGeom>
          <a:noFill/>
        </p:spPr>
        <p:txBody>
          <a:bodyPr wrap="square" rtlCol="0">
            <a:spAutoFit/>
          </a:bodyPr>
          <a:lstStyle/>
          <a:p>
            <a:r>
              <a:rPr lang="en-US" b="1" dirty="0">
                <a:solidFill>
                  <a:schemeClr val="bg1"/>
                </a:solidFill>
                <a:latin typeface="Arial" panose="020B0604020202020204" pitchFamily="34" charset="0"/>
                <a:cs typeface="Arial" panose="020B0604020202020204" pitchFamily="34" charset="0"/>
                <a:hlinkClick r:id="rId2" action="ppaction://hlinksldjump"/>
              </a:rPr>
              <a:t>Return to Services Page</a:t>
            </a:r>
            <a:endParaRPr lang="en-US"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386268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14719" y="1303561"/>
            <a:ext cx="5820697" cy="5893921"/>
          </a:xfrm>
          <a:prstGeom prst="rect">
            <a:avLst/>
          </a:prstGeom>
        </p:spPr>
        <p:txBody>
          <a:bodyPr wrap="square">
            <a:spAutoFit/>
          </a:bodyPr>
          <a:lstStyle/>
          <a:p>
            <a:r>
              <a:rPr lang="en-US" sz="1500" dirty="0">
                <a:latin typeface="Arial" panose="020B0604020202020204" pitchFamily="34" charset="0"/>
                <a:cs typeface="Arial" panose="020B0604020202020204" pitchFamily="34" charset="0"/>
              </a:rPr>
              <a:t>QP Automation, based in Joliet, is a high-tech electrical distributor backed by Quad Plus engineering expertise. Unlike traditional distributors, we employ 30+ OEM-trained field engineers with licensed software to troubleshoot and support platforms, including Siemens and Rockwell Automation. With certified Siemens engineers, strategic manufacturer partnerships, and integrated e-commerce pricing, we deliver complete, turnkey solutions with exceptional customer support.</a:t>
            </a:r>
          </a:p>
          <a:p>
            <a:endParaRPr lang="en-US" sz="1500" dirty="0">
              <a:latin typeface="Arial" panose="020B0604020202020204" pitchFamily="34" charset="0"/>
              <a:cs typeface="Arial" panose="020B0604020202020204" pitchFamily="34" charset="0"/>
            </a:endParaRPr>
          </a:p>
          <a:p>
            <a:r>
              <a:rPr lang="en-US" sz="1500" b="1" dirty="0">
                <a:latin typeface="Arial" panose="020B0604020202020204" pitchFamily="34" charset="0"/>
                <a:cs typeface="Arial" panose="020B0604020202020204" pitchFamily="34" charset="0"/>
              </a:rPr>
              <a:t>•</a:t>
            </a:r>
            <a:r>
              <a:rPr lang="en-US" sz="1500" dirty="0">
                <a:latin typeface="Arial" panose="020B0604020202020204" pitchFamily="34" charset="0"/>
                <a:cs typeface="Arial" panose="020B0604020202020204" pitchFamily="34" charset="0"/>
              </a:rPr>
              <a:t> High-tech electrical distributor with integrated engineering support</a:t>
            </a:r>
          </a:p>
          <a:p>
            <a:br>
              <a:rPr lang="en-US" sz="1500" dirty="0">
                <a:latin typeface="Arial" panose="020B0604020202020204" pitchFamily="34" charset="0"/>
                <a:cs typeface="Arial" panose="020B0604020202020204" pitchFamily="34" charset="0"/>
              </a:rPr>
            </a:br>
            <a:r>
              <a:rPr lang="en-US" sz="1500" b="1" dirty="0">
                <a:latin typeface="Arial" panose="020B0604020202020204" pitchFamily="34" charset="0"/>
                <a:cs typeface="Arial" panose="020B0604020202020204" pitchFamily="34" charset="0"/>
              </a:rPr>
              <a:t>•</a:t>
            </a:r>
            <a:r>
              <a:rPr lang="en-US" sz="1500" dirty="0">
                <a:latin typeface="Arial" panose="020B0604020202020204" pitchFamily="34" charset="0"/>
                <a:cs typeface="Arial" panose="020B0604020202020204" pitchFamily="34" charset="0"/>
              </a:rPr>
              <a:t> 30+ OEM-trained engineers with licensed troubleshooting software</a:t>
            </a:r>
          </a:p>
          <a:p>
            <a:br>
              <a:rPr lang="en-US" sz="1500" dirty="0">
                <a:latin typeface="Arial" panose="020B0604020202020204" pitchFamily="34" charset="0"/>
                <a:cs typeface="Arial" panose="020B0604020202020204" pitchFamily="34" charset="0"/>
              </a:rPr>
            </a:br>
            <a:r>
              <a:rPr lang="en-US" sz="1500" b="1" dirty="0">
                <a:latin typeface="Arial" panose="020B0604020202020204" pitchFamily="34" charset="0"/>
                <a:cs typeface="Arial" panose="020B0604020202020204" pitchFamily="34" charset="0"/>
              </a:rPr>
              <a:t>•</a:t>
            </a:r>
            <a:r>
              <a:rPr lang="en-US" sz="1500" dirty="0">
                <a:latin typeface="Arial" panose="020B0604020202020204" pitchFamily="34" charset="0"/>
                <a:cs typeface="Arial" panose="020B0604020202020204" pitchFamily="34" charset="0"/>
              </a:rPr>
              <a:t> Certified Siemens engineers and multi-platform automation expertise</a:t>
            </a:r>
          </a:p>
          <a:p>
            <a:br>
              <a:rPr lang="en-US" sz="1500" dirty="0">
                <a:latin typeface="Arial" panose="020B0604020202020204" pitchFamily="34" charset="0"/>
                <a:cs typeface="Arial" panose="020B0604020202020204" pitchFamily="34" charset="0"/>
              </a:rPr>
            </a:br>
            <a:r>
              <a:rPr lang="en-US" sz="1500" b="1" dirty="0">
                <a:latin typeface="Arial" panose="020B0604020202020204" pitchFamily="34" charset="0"/>
                <a:cs typeface="Arial" panose="020B0604020202020204" pitchFamily="34" charset="0"/>
              </a:rPr>
              <a:t>•</a:t>
            </a:r>
            <a:r>
              <a:rPr lang="en-US" sz="1500" dirty="0">
                <a:latin typeface="Arial" panose="020B0604020202020204" pitchFamily="34" charset="0"/>
                <a:cs typeface="Arial" panose="020B0604020202020204" pitchFamily="34" charset="0"/>
              </a:rPr>
              <a:t> Strategic partnerships with Siemens, Leuze (Safety), </a:t>
            </a:r>
            <a:r>
              <a:rPr lang="en-US" sz="1500" dirty="0" err="1">
                <a:latin typeface="Arial" panose="020B0604020202020204" pitchFamily="34" charset="0"/>
                <a:cs typeface="Arial" panose="020B0604020202020204" pitchFamily="34" charset="0"/>
              </a:rPr>
              <a:t>Tosibox</a:t>
            </a:r>
            <a:r>
              <a:rPr lang="en-US" sz="1500" dirty="0">
                <a:latin typeface="Arial" panose="020B0604020202020204" pitchFamily="34" charset="0"/>
                <a:cs typeface="Arial" panose="020B0604020202020204" pitchFamily="34" charset="0"/>
              </a:rPr>
              <a:t> (Remote Access), and EM Energy &amp; Building</a:t>
            </a:r>
          </a:p>
          <a:p>
            <a:br>
              <a:rPr lang="en-US" sz="1500" dirty="0">
                <a:latin typeface="Arial" panose="020B0604020202020204" pitchFamily="34" charset="0"/>
                <a:cs typeface="Arial" panose="020B0604020202020204" pitchFamily="34" charset="0"/>
              </a:rPr>
            </a:br>
            <a:r>
              <a:rPr lang="en-US" sz="1500" b="1" dirty="0">
                <a:latin typeface="Arial" panose="020B0604020202020204" pitchFamily="34" charset="0"/>
                <a:cs typeface="Arial" panose="020B0604020202020204" pitchFamily="34" charset="0"/>
              </a:rPr>
              <a:t>•</a:t>
            </a:r>
            <a:r>
              <a:rPr lang="en-US" sz="1500" dirty="0">
                <a:latin typeface="Arial" panose="020B0604020202020204" pitchFamily="34" charset="0"/>
                <a:cs typeface="Arial" panose="020B0604020202020204" pitchFamily="34" charset="0"/>
              </a:rPr>
              <a:t> Full-service support model including e-commerce, pricing, sales, engineering, and turnkey solutions</a:t>
            </a:r>
          </a:p>
          <a:p>
            <a:pPr marL="285750" indent="-285750">
              <a:buFont typeface="Arial" panose="020B0604020202020204" pitchFamily="34" charset="0"/>
              <a:buChar char="•"/>
            </a:pPr>
            <a:endParaRPr lang="en-US" sz="1400"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5" name="Title 2"/>
          <p:cNvSpPr txBox="1">
            <a:spLocks/>
          </p:cNvSpPr>
          <p:nvPr/>
        </p:nvSpPr>
        <p:spPr>
          <a:xfrm>
            <a:off x="8013292" y="498889"/>
            <a:ext cx="3834580" cy="80467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solidFill>
                  <a:srgbClr val="005B95"/>
                </a:solidFill>
                <a:latin typeface="Arial" panose="020B0604020202020204" pitchFamily="34" charset="0"/>
                <a:cs typeface="Arial" panose="020B0604020202020204" pitchFamily="34" charset="0"/>
              </a:rPr>
              <a:t>In-House Distributor</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76633" y="1901952"/>
            <a:ext cx="5036248" cy="3929768"/>
          </a:xfrm>
          <a:prstGeom prst="rect">
            <a:avLst/>
          </a:prstGeom>
        </p:spPr>
      </p:pic>
    </p:spTree>
    <p:extLst>
      <p:ext uri="{BB962C8B-B14F-4D97-AF65-F5344CB8AC3E}">
        <p14:creationId xmlns:p14="http://schemas.microsoft.com/office/powerpoint/2010/main" val="128481110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txBox="1">
            <a:spLocks/>
          </p:cNvSpPr>
          <p:nvPr/>
        </p:nvSpPr>
        <p:spPr>
          <a:xfrm>
            <a:off x="8013292" y="498889"/>
            <a:ext cx="3834580" cy="80467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solidFill>
                  <a:srgbClr val="005B95"/>
                </a:solidFill>
                <a:latin typeface="Arial" panose="020B0604020202020204" pitchFamily="34" charset="0"/>
                <a:cs typeface="Arial" panose="020B0604020202020204" pitchFamily="34" charset="0"/>
              </a:rPr>
              <a:t>In-House Distributor</a:t>
            </a:r>
          </a:p>
        </p:txBody>
      </p:sp>
      <p:pic>
        <p:nvPicPr>
          <p:cNvPr id="2101" name="Picture 2100"/>
          <p:cNvPicPr>
            <a:picLocks noChangeAspect="1"/>
          </p:cNvPicPr>
          <p:nvPr/>
        </p:nvPicPr>
        <p:blipFill>
          <a:blip r:embed="rId2"/>
          <a:stretch>
            <a:fillRect/>
          </a:stretch>
        </p:blipFill>
        <p:spPr>
          <a:xfrm>
            <a:off x="472169" y="1468266"/>
            <a:ext cx="8066555" cy="3819351"/>
          </a:xfrm>
          <a:prstGeom prst="rect">
            <a:avLst/>
          </a:prstGeom>
        </p:spPr>
      </p:pic>
      <p:pic>
        <p:nvPicPr>
          <p:cNvPr id="2103" name="Picture 2102"/>
          <p:cNvPicPr>
            <a:picLocks noChangeAspect="1"/>
          </p:cNvPicPr>
          <p:nvPr/>
        </p:nvPicPr>
        <p:blipFill>
          <a:blip r:embed="rId3"/>
          <a:stretch>
            <a:fillRect/>
          </a:stretch>
        </p:blipFill>
        <p:spPr>
          <a:xfrm>
            <a:off x="8632954" y="1679433"/>
            <a:ext cx="2691975" cy="3397015"/>
          </a:xfrm>
          <a:prstGeom prst="rect">
            <a:avLst/>
          </a:prstGeom>
        </p:spPr>
      </p:pic>
    </p:spTree>
    <p:extLst>
      <p:ext uri="{BB962C8B-B14F-4D97-AF65-F5344CB8AC3E}">
        <p14:creationId xmlns:p14="http://schemas.microsoft.com/office/powerpoint/2010/main" val="247276955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txBox="1">
            <a:spLocks/>
          </p:cNvSpPr>
          <p:nvPr/>
        </p:nvSpPr>
        <p:spPr>
          <a:xfrm>
            <a:off x="8013292" y="498889"/>
            <a:ext cx="3834580" cy="80467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solidFill>
                  <a:srgbClr val="005B95"/>
                </a:solidFill>
                <a:latin typeface="Arial" panose="020B0604020202020204" pitchFamily="34" charset="0"/>
                <a:cs typeface="Arial" panose="020B0604020202020204" pitchFamily="34" charset="0"/>
              </a:rPr>
              <a:t>In-House Distributor</a:t>
            </a:r>
          </a:p>
        </p:txBody>
      </p:sp>
      <p:pic>
        <p:nvPicPr>
          <p:cNvPr id="2" name="Picture 1"/>
          <p:cNvPicPr>
            <a:picLocks noChangeAspect="1"/>
          </p:cNvPicPr>
          <p:nvPr/>
        </p:nvPicPr>
        <p:blipFill>
          <a:blip r:embed="rId2"/>
          <a:stretch>
            <a:fillRect/>
          </a:stretch>
        </p:blipFill>
        <p:spPr>
          <a:xfrm>
            <a:off x="617341" y="1401852"/>
            <a:ext cx="2381267" cy="2600344"/>
          </a:xfrm>
          <a:prstGeom prst="rect">
            <a:avLst/>
          </a:prstGeom>
        </p:spPr>
      </p:pic>
      <p:pic>
        <p:nvPicPr>
          <p:cNvPr id="4" name="Picture 3"/>
          <p:cNvPicPr>
            <a:picLocks noChangeAspect="1"/>
          </p:cNvPicPr>
          <p:nvPr/>
        </p:nvPicPr>
        <p:blipFill>
          <a:blip r:embed="rId3"/>
          <a:stretch>
            <a:fillRect/>
          </a:stretch>
        </p:blipFill>
        <p:spPr>
          <a:xfrm>
            <a:off x="4706127" y="1506628"/>
            <a:ext cx="2324117" cy="2495568"/>
          </a:xfrm>
          <a:prstGeom prst="rect">
            <a:avLst/>
          </a:prstGeom>
        </p:spPr>
      </p:pic>
      <p:pic>
        <p:nvPicPr>
          <p:cNvPr id="6" name="Picture 5"/>
          <p:cNvPicPr>
            <a:picLocks noChangeAspect="1"/>
          </p:cNvPicPr>
          <p:nvPr/>
        </p:nvPicPr>
        <p:blipFill>
          <a:blip r:embed="rId4"/>
          <a:stretch>
            <a:fillRect/>
          </a:stretch>
        </p:blipFill>
        <p:spPr>
          <a:xfrm>
            <a:off x="649293" y="3950210"/>
            <a:ext cx="2135383" cy="2160804"/>
          </a:xfrm>
          <a:prstGeom prst="rect">
            <a:avLst/>
          </a:prstGeom>
        </p:spPr>
      </p:pic>
      <p:pic>
        <p:nvPicPr>
          <p:cNvPr id="7" name="Picture 6"/>
          <p:cNvPicPr>
            <a:picLocks noChangeAspect="1"/>
          </p:cNvPicPr>
          <p:nvPr/>
        </p:nvPicPr>
        <p:blipFill>
          <a:blip r:embed="rId5"/>
          <a:stretch>
            <a:fillRect/>
          </a:stretch>
        </p:blipFill>
        <p:spPr>
          <a:xfrm>
            <a:off x="4865786" y="3950210"/>
            <a:ext cx="2105040" cy="2238391"/>
          </a:xfrm>
          <a:prstGeom prst="rect">
            <a:avLst/>
          </a:prstGeom>
        </p:spPr>
      </p:pic>
      <p:pic>
        <p:nvPicPr>
          <p:cNvPr id="8" name="Picture 7"/>
          <p:cNvPicPr>
            <a:picLocks noChangeAspect="1"/>
          </p:cNvPicPr>
          <p:nvPr/>
        </p:nvPicPr>
        <p:blipFill>
          <a:blip r:embed="rId6"/>
          <a:stretch>
            <a:fillRect/>
          </a:stretch>
        </p:blipFill>
        <p:spPr>
          <a:xfrm>
            <a:off x="8371313" y="1303561"/>
            <a:ext cx="2219341" cy="1876439"/>
          </a:xfrm>
          <a:prstGeom prst="rect">
            <a:avLst/>
          </a:prstGeom>
        </p:spPr>
      </p:pic>
      <p:pic>
        <p:nvPicPr>
          <p:cNvPr id="9" name="Picture 8"/>
          <p:cNvPicPr>
            <a:picLocks noChangeAspect="1"/>
          </p:cNvPicPr>
          <p:nvPr/>
        </p:nvPicPr>
        <p:blipFill>
          <a:blip r:embed="rId7"/>
          <a:stretch>
            <a:fillRect/>
          </a:stretch>
        </p:blipFill>
        <p:spPr>
          <a:xfrm>
            <a:off x="8371313" y="3984672"/>
            <a:ext cx="2371742" cy="2362217"/>
          </a:xfrm>
          <a:prstGeom prst="rect">
            <a:avLst/>
          </a:prstGeom>
        </p:spPr>
      </p:pic>
    </p:spTree>
    <p:extLst>
      <p:ext uri="{BB962C8B-B14F-4D97-AF65-F5344CB8AC3E}">
        <p14:creationId xmlns:p14="http://schemas.microsoft.com/office/powerpoint/2010/main" val="24201404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2284" y="1605776"/>
            <a:ext cx="11287432" cy="3557239"/>
          </a:xfrm>
        </p:spPr>
        <p:txBody>
          <a:bodyPr>
            <a:noAutofit/>
          </a:bodyPr>
          <a:lstStyle/>
          <a:p>
            <a:pPr algn="ctr"/>
            <a:r>
              <a:rPr lang="en-US" b="1" dirty="0">
                <a:solidFill>
                  <a:srgbClr val="005B95"/>
                </a:solidFill>
                <a:latin typeface="Arial" panose="020B0604020202020204" pitchFamily="34" charset="0"/>
                <a:cs typeface="Arial" panose="020B0604020202020204" pitchFamily="34" charset="0"/>
              </a:rPr>
              <a:t>Drives &amp; Controls Repair </a:t>
            </a:r>
            <a:br>
              <a:rPr lang="en-US" b="1" dirty="0">
                <a:solidFill>
                  <a:srgbClr val="005B95"/>
                </a:solidFill>
                <a:latin typeface="Arial" panose="020B0604020202020204" pitchFamily="34" charset="0"/>
                <a:cs typeface="Arial" panose="020B0604020202020204" pitchFamily="34" charset="0"/>
              </a:rPr>
            </a:br>
            <a:r>
              <a:rPr lang="en-US" b="1" dirty="0">
                <a:solidFill>
                  <a:srgbClr val="005B95"/>
                </a:solidFill>
                <a:latin typeface="Arial" panose="020B0604020202020204" pitchFamily="34" charset="0"/>
                <a:cs typeface="Arial" panose="020B0604020202020204" pitchFamily="34" charset="0"/>
              </a:rPr>
              <a:t>Industrial Circuit Breaker Repair</a:t>
            </a:r>
            <a:br>
              <a:rPr lang="en-US" b="1" dirty="0">
                <a:solidFill>
                  <a:srgbClr val="005B95"/>
                </a:solidFill>
                <a:latin typeface="Arial" panose="020B0604020202020204" pitchFamily="34" charset="0"/>
                <a:cs typeface="Arial" panose="020B0604020202020204" pitchFamily="34" charset="0"/>
              </a:rPr>
            </a:br>
            <a:r>
              <a:rPr lang="en-US" b="1" dirty="0">
                <a:solidFill>
                  <a:srgbClr val="005B95"/>
                </a:solidFill>
                <a:latin typeface="Arial" panose="020B0604020202020204" pitchFamily="34" charset="0"/>
                <a:cs typeface="Arial" panose="020B0604020202020204" pitchFamily="34" charset="0"/>
              </a:rPr>
              <a:t>&amp; Field Service</a:t>
            </a:r>
          </a:p>
        </p:txBody>
      </p:sp>
      <p:sp>
        <p:nvSpPr>
          <p:cNvPr id="3" name="TextBox 2"/>
          <p:cNvSpPr txBox="1"/>
          <p:nvPr/>
        </p:nvSpPr>
        <p:spPr>
          <a:xfrm>
            <a:off x="8987883" y="6211230"/>
            <a:ext cx="3044284" cy="369332"/>
          </a:xfrm>
          <a:prstGeom prst="rect">
            <a:avLst/>
          </a:prstGeom>
          <a:noFill/>
        </p:spPr>
        <p:txBody>
          <a:bodyPr wrap="square" rtlCol="0">
            <a:spAutoFit/>
          </a:bodyPr>
          <a:lstStyle/>
          <a:p>
            <a:r>
              <a:rPr lang="en-US" b="1" dirty="0">
                <a:solidFill>
                  <a:schemeClr val="bg1"/>
                </a:solidFill>
                <a:latin typeface="Arial" panose="020B0604020202020204" pitchFamily="34" charset="0"/>
                <a:cs typeface="Arial" panose="020B0604020202020204" pitchFamily="34" charset="0"/>
                <a:hlinkClick r:id="rId2" action="ppaction://hlinksldjump"/>
              </a:rPr>
              <a:t>Return to Services Page</a:t>
            </a:r>
            <a:endParaRPr lang="en-US"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8700257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5151120" y="1475233"/>
            <a:ext cx="6705600" cy="5382767"/>
          </a:xfrm>
        </p:spPr>
        <p:txBody>
          <a:bodyPr>
            <a:noAutofit/>
          </a:bodyPr>
          <a:lstStyle/>
          <a:p>
            <a:pPr marL="0" indent="0">
              <a:buNone/>
            </a:pPr>
            <a:r>
              <a:rPr lang="en-US" sz="1600" b="1" dirty="0">
                <a:solidFill>
                  <a:srgbClr val="005B95"/>
                </a:solidFill>
              </a:rPr>
              <a:t>Quad Plus </a:t>
            </a:r>
            <a:r>
              <a:rPr lang="en-US" sz="1600" dirty="0"/>
              <a:t>technicians are manufacturer-trained, which gives us the ability to expertly diagnose issues with your drive system because of our experience with OEM manufacturers and exclusive access to original OEM documentation, including manuals, literature, and schematics.</a:t>
            </a:r>
          </a:p>
          <a:p>
            <a:pPr lvl="1"/>
            <a:r>
              <a:rPr lang="en-US" sz="1600" dirty="0"/>
              <a:t>We inspect AC or DC Variable Frequency Drives (VFDs) for defects by using a complex series of tests and industrial application simulations. </a:t>
            </a:r>
          </a:p>
          <a:p>
            <a:pPr lvl="1"/>
            <a:r>
              <a:rPr lang="en-US" sz="1600" dirty="0"/>
              <a:t>If we find any defects or any VFD unit specifications out of the manufacturer-specified tolerance range, we investigate and repair them. </a:t>
            </a:r>
          </a:p>
          <a:p>
            <a:pPr lvl="1"/>
            <a:r>
              <a:rPr lang="en-US" sz="1600" dirty="0"/>
              <a:t>We then retest for function, and if the unit passes our comprehensive test procedures, we thoroughly clean the drive and get it back in service. </a:t>
            </a:r>
          </a:p>
          <a:p>
            <a:pPr lvl="1"/>
            <a:r>
              <a:rPr lang="en-US" sz="1600" dirty="0"/>
              <a:t>We test every VFD unit by connecting it to a power-matched motor and dynamically loading it to verify the drive meets the current and torque requirements specified on the nameplate. </a:t>
            </a:r>
          </a:p>
          <a:p>
            <a:pPr lvl="1"/>
            <a:r>
              <a:rPr lang="en-US" sz="1600" dirty="0"/>
              <a:t>After repairs are completed, each drive undergoes a comprehensive load stress test, where our expert technicians take detailed readings and perform advanced diagnostics to ensure it will operate safely, reliably, and at full performance once returned to production.</a:t>
            </a:r>
            <a:endParaRPr lang="en-US" sz="1600" b="1" dirty="0"/>
          </a:p>
        </p:txBody>
      </p:sp>
      <p:pic>
        <p:nvPicPr>
          <p:cNvPr id="5" name="Picture Placeholder 4"/>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l="5153" r="5153"/>
          <a:stretch>
            <a:fillRect/>
          </a:stretch>
        </p:blipFill>
        <p:spPr>
          <a:xfrm>
            <a:off x="587319" y="1957705"/>
            <a:ext cx="4158417" cy="3853815"/>
          </a:xfrm>
          <a:prstGeom prst="rect">
            <a:avLst/>
          </a:prstGeom>
          <a:ln>
            <a:solidFill>
              <a:srgbClr val="005B95"/>
            </a:solidFill>
          </a:ln>
        </p:spPr>
      </p:pic>
      <p:sp>
        <p:nvSpPr>
          <p:cNvPr id="4" name="Title 3"/>
          <p:cNvSpPr>
            <a:spLocks noGrp="1"/>
          </p:cNvSpPr>
          <p:nvPr>
            <p:ph type="title"/>
          </p:nvPr>
        </p:nvSpPr>
        <p:spPr>
          <a:xfrm>
            <a:off x="4745736" y="164592"/>
            <a:ext cx="7315200" cy="804672"/>
          </a:xfrm>
        </p:spPr>
        <p:txBody>
          <a:bodyPr/>
          <a:lstStyle/>
          <a:p>
            <a:r>
              <a:rPr lang="en-US" dirty="0"/>
              <a:t>In-House Drive Repair and Field Service</a:t>
            </a:r>
          </a:p>
        </p:txBody>
      </p:sp>
    </p:spTree>
    <p:extLst>
      <p:ext uri="{BB962C8B-B14F-4D97-AF65-F5344CB8AC3E}">
        <p14:creationId xmlns:p14="http://schemas.microsoft.com/office/powerpoint/2010/main" val="42070171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8043402" y="388528"/>
            <a:ext cx="3712811" cy="523220"/>
          </a:xfrm>
          <a:prstGeom prst="rect">
            <a:avLst/>
          </a:prstGeom>
          <a:noFill/>
        </p:spPr>
        <p:txBody>
          <a:bodyPr wrap="none" rtlCol="0">
            <a:spAutoFit/>
          </a:bodyPr>
          <a:lstStyle/>
          <a:p>
            <a:r>
              <a:rPr lang="en-US" sz="2800" b="1" dirty="0">
                <a:solidFill>
                  <a:srgbClr val="005B95"/>
                </a:solidFill>
                <a:latin typeface="Arial" panose="020B0604020202020204" pitchFamily="34" charset="0"/>
                <a:cs typeface="Arial" panose="020B0604020202020204" pitchFamily="34" charset="0"/>
              </a:rPr>
              <a:t>Industries We Serve </a:t>
            </a:r>
            <a:endParaRPr lang="en-US" sz="3600" b="1" dirty="0">
              <a:solidFill>
                <a:srgbClr val="005B95"/>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BCDC8CE1-EC9F-EE45-30A0-63D39DB9EC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03709" y="1227453"/>
            <a:ext cx="1696527" cy="1696527"/>
          </a:xfrm>
          <a:prstGeom prst="rect">
            <a:avLst/>
          </a:prstGeom>
        </p:spPr>
      </p:pic>
      <p:pic>
        <p:nvPicPr>
          <p:cNvPr id="7" name="Picture 6">
            <a:extLst>
              <a:ext uri="{FF2B5EF4-FFF2-40B4-BE49-F238E27FC236}">
                <a16:creationId xmlns:a16="http://schemas.microsoft.com/office/drawing/2014/main" id="{E57F2513-A38D-0072-4B87-C546DFA970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47736" y="1227450"/>
            <a:ext cx="1696528" cy="1696528"/>
          </a:xfrm>
          <a:prstGeom prst="rect">
            <a:avLst/>
          </a:prstGeom>
        </p:spPr>
      </p:pic>
      <p:pic>
        <p:nvPicPr>
          <p:cNvPr id="11" name="Picture 10">
            <a:extLst>
              <a:ext uri="{FF2B5EF4-FFF2-40B4-BE49-F238E27FC236}">
                <a16:creationId xmlns:a16="http://schemas.microsoft.com/office/drawing/2014/main" id="{70637F8B-F802-CE87-E990-DCEBB1B97B7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91763" y="1227450"/>
            <a:ext cx="1696528" cy="1696528"/>
          </a:xfrm>
          <a:prstGeom prst="rect">
            <a:avLst/>
          </a:prstGeom>
        </p:spPr>
      </p:pic>
      <p:pic>
        <p:nvPicPr>
          <p:cNvPr id="13" name="Picture 12">
            <a:extLst>
              <a:ext uri="{FF2B5EF4-FFF2-40B4-BE49-F238E27FC236}">
                <a16:creationId xmlns:a16="http://schemas.microsoft.com/office/drawing/2014/main" id="{46B0A2AA-A35F-3F70-D4FE-D092E04E649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79395" y="3114209"/>
            <a:ext cx="1696528" cy="1696528"/>
          </a:xfrm>
          <a:prstGeom prst="rect">
            <a:avLst/>
          </a:prstGeom>
        </p:spPr>
      </p:pic>
      <p:pic>
        <p:nvPicPr>
          <p:cNvPr id="15" name="Picture 14">
            <a:extLst>
              <a:ext uri="{FF2B5EF4-FFF2-40B4-BE49-F238E27FC236}">
                <a16:creationId xmlns:a16="http://schemas.microsoft.com/office/drawing/2014/main" id="{623FAC08-7258-8739-8509-76E53FDFFAB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25888" y="3107383"/>
            <a:ext cx="1698998" cy="1698998"/>
          </a:xfrm>
          <a:prstGeom prst="rect">
            <a:avLst/>
          </a:prstGeom>
        </p:spPr>
      </p:pic>
      <p:pic>
        <p:nvPicPr>
          <p:cNvPr id="17" name="Picture 16">
            <a:extLst>
              <a:ext uri="{FF2B5EF4-FFF2-40B4-BE49-F238E27FC236}">
                <a16:creationId xmlns:a16="http://schemas.microsoft.com/office/drawing/2014/main" id="{442DB130-B265-19A2-E220-CAB910BFA70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59683" y="4994140"/>
            <a:ext cx="1696526" cy="1696526"/>
          </a:xfrm>
          <a:prstGeom prst="rect">
            <a:avLst/>
          </a:prstGeom>
        </p:spPr>
      </p:pic>
      <p:pic>
        <p:nvPicPr>
          <p:cNvPr id="19" name="Picture 18">
            <a:extLst>
              <a:ext uri="{FF2B5EF4-FFF2-40B4-BE49-F238E27FC236}">
                <a16:creationId xmlns:a16="http://schemas.microsoft.com/office/drawing/2014/main" id="{7CE96368-C0E8-2C4F-4628-2B0AA3F9FF4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303710" y="4989784"/>
            <a:ext cx="1696526" cy="1696527"/>
          </a:xfrm>
          <a:prstGeom prst="rect">
            <a:avLst/>
          </a:prstGeom>
        </p:spPr>
      </p:pic>
      <p:pic>
        <p:nvPicPr>
          <p:cNvPr id="23" name="Picture 22">
            <a:extLst>
              <a:ext uri="{FF2B5EF4-FFF2-40B4-BE49-F238E27FC236}">
                <a16:creationId xmlns:a16="http://schemas.microsoft.com/office/drawing/2014/main" id="{C700475E-55D3-130F-D80C-530AF5C8070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247739" y="4989784"/>
            <a:ext cx="1696525" cy="1696525"/>
          </a:xfrm>
          <a:prstGeom prst="rect">
            <a:avLst/>
          </a:prstGeom>
        </p:spPr>
      </p:pic>
      <p:pic>
        <p:nvPicPr>
          <p:cNvPr id="27" name="Picture 26">
            <a:extLst>
              <a:ext uri="{FF2B5EF4-FFF2-40B4-BE49-F238E27FC236}">
                <a16:creationId xmlns:a16="http://schemas.microsoft.com/office/drawing/2014/main" id="{7E81CB74-A6AD-90D7-5748-AFB2B811FD7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359684" y="1227453"/>
            <a:ext cx="1696525" cy="1696525"/>
          </a:xfrm>
          <a:prstGeom prst="rect">
            <a:avLst/>
          </a:prstGeom>
        </p:spPr>
      </p:pic>
      <p:pic>
        <p:nvPicPr>
          <p:cNvPr id="38" name="Picture 37">
            <a:extLst>
              <a:ext uri="{FF2B5EF4-FFF2-40B4-BE49-F238E27FC236}">
                <a16:creationId xmlns:a16="http://schemas.microsoft.com/office/drawing/2014/main" id="{5D7A43AF-0510-34C7-E861-C45AA611A7F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191764" y="4964886"/>
            <a:ext cx="1696527" cy="1740881"/>
          </a:xfrm>
          <a:prstGeom prst="rect">
            <a:avLst/>
          </a:prstGeom>
        </p:spPr>
      </p:pic>
      <p:pic>
        <p:nvPicPr>
          <p:cNvPr id="43" name="Picture 42">
            <a:extLst>
              <a:ext uri="{FF2B5EF4-FFF2-40B4-BE49-F238E27FC236}">
                <a16:creationId xmlns:a16="http://schemas.microsoft.com/office/drawing/2014/main" id="{932107DC-4E1D-C3B9-C572-5070213F90A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135790" y="1211182"/>
            <a:ext cx="1695813" cy="1729064"/>
          </a:xfrm>
          <a:prstGeom prst="rect">
            <a:avLst/>
          </a:prstGeom>
        </p:spPr>
      </p:pic>
      <p:pic>
        <p:nvPicPr>
          <p:cNvPr id="48" name="Picture 47">
            <a:extLst>
              <a:ext uri="{FF2B5EF4-FFF2-40B4-BE49-F238E27FC236}">
                <a16:creationId xmlns:a16="http://schemas.microsoft.com/office/drawing/2014/main" id="{7BE18B5E-5BF7-8416-53ED-FE5ED5EAC474}"/>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274851" y="3107383"/>
            <a:ext cx="1696528" cy="1698998"/>
          </a:xfrm>
          <a:prstGeom prst="rect">
            <a:avLst/>
          </a:prstGeom>
        </p:spPr>
      </p:pic>
      <p:pic>
        <p:nvPicPr>
          <p:cNvPr id="53" name="Picture 52">
            <a:extLst>
              <a:ext uri="{FF2B5EF4-FFF2-40B4-BE49-F238E27FC236}">
                <a16:creationId xmlns:a16="http://schemas.microsoft.com/office/drawing/2014/main" id="{24F7D501-10CE-BA30-31EF-A3DE6B074263}"/>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221344" y="3107383"/>
            <a:ext cx="1696528" cy="1696528"/>
          </a:xfrm>
          <a:prstGeom prst="rect">
            <a:avLst/>
          </a:prstGeom>
        </p:spPr>
      </p:pic>
      <p:pic>
        <p:nvPicPr>
          <p:cNvPr id="58" name="Picture 57">
            <a:extLst>
              <a:ext uri="{FF2B5EF4-FFF2-40B4-BE49-F238E27FC236}">
                <a16:creationId xmlns:a16="http://schemas.microsoft.com/office/drawing/2014/main" id="{2C95A6F5-A8FA-26E7-383B-1A5B1DCD17CA}"/>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135790" y="4994140"/>
            <a:ext cx="1695813" cy="1692169"/>
          </a:xfrm>
          <a:prstGeom prst="rect">
            <a:avLst/>
          </a:prstGeom>
        </p:spPr>
      </p:pic>
    </p:spTree>
    <p:extLst>
      <p:ext uri="{BB962C8B-B14F-4D97-AF65-F5344CB8AC3E}">
        <p14:creationId xmlns:p14="http://schemas.microsoft.com/office/powerpoint/2010/main" val="126772710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329184" y="1688465"/>
            <a:ext cx="6108191" cy="4578520"/>
          </a:xfrm>
        </p:spPr>
        <p:txBody>
          <a:bodyPr>
            <a:normAutofit lnSpcReduction="10000"/>
          </a:bodyPr>
          <a:lstStyle/>
          <a:p>
            <a:pPr marL="0" indent="0">
              <a:buNone/>
            </a:pPr>
            <a:r>
              <a:rPr lang="en-US" sz="1700" b="1" dirty="0">
                <a:solidFill>
                  <a:srgbClr val="005B95"/>
                </a:solidFill>
              </a:rPr>
              <a:t>DIFFERENTIATORS: </a:t>
            </a:r>
          </a:p>
          <a:p>
            <a:pPr lvl="1"/>
            <a:r>
              <a:rPr lang="en-US" sz="1600" b="1" dirty="0"/>
              <a:t>Load Stress Test: </a:t>
            </a:r>
            <a:r>
              <a:rPr lang="en-US" sz="1600" dirty="0"/>
              <a:t>To</a:t>
            </a:r>
            <a:r>
              <a:rPr lang="en-US" sz="1600" b="1" dirty="0"/>
              <a:t> </a:t>
            </a:r>
            <a:r>
              <a:rPr lang="en-US" sz="1600" dirty="0"/>
              <a:t>ensure it will perform adequately and safely once it is back in production. </a:t>
            </a:r>
          </a:p>
          <a:p>
            <a:pPr lvl="1"/>
            <a:r>
              <a:rPr lang="en-US" sz="1600" b="1" dirty="0"/>
              <a:t>Manufacturer Trained: </a:t>
            </a:r>
            <a:r>
              <a:rPr lang="en-US" sz="1600" dirty="0"/>
              <a:t>Our Technicians are manufacturer-trained</a:t>
            </a:r>
          </a:p>
          <a:p>
            <a:pPr lvl="1"/>
            <a:r>
              <a:rPr lang="en-US" sz="1600" b="1" dirty="0"/>
              <a:t>Resources: </a:t>
            </a:r>
            <a:r>
              <a:rPr lang="en-US" sz="1600" dirty="0"/>
              <a:t>An extensive library of manuals, guides, and schematics that gives us the advantage in repair. </a:t>
            </a:r>
          </a:p>
          <a:p>
            <a:pPr lvl="1"/>
            <a:r>
              <a:rPr lang="en-US" sz="1600" b="1" dirty="0"/>
              <a:t>Life extension:</a:t>
            </a:r>
            <a:r>
              <a:rPr lang="en-US" sz="1600" dirty="0"/>
              <a:t> We can often extend the Drive’s life 8-10 years. (As long as parts are available).</a:t>
            </a:r>
          </a:p>
          <a:p>
            <a:pPr lvl="1"/>
            <a:r>
              <a:rPr lang="en-US" sz="1600" b="1" dirty="0"/>
              <a:t>Cost Reduction:</a:t>
            </a:r>
            <a:r>
              <a:rPr lang="en-US" sz="1600" dirty="0"/>
              <a:t> We are a cost-effective alternative to replacement.  </a:t>
            </a:r>
          </a:p>
          <a:p>
            <a:pPr lvl="1"/>
            <a:r>
              <a:rPr lang="en-US" sz="1600" b="1" dirty="0"/>
              <a:t>Repair Time: </a:t>
            </a:r>
            <a:r>
              <a:rPr lang="en-US" sz="1600" dirty="0"/>
              <a:t>We offer an expedited service that will guarantee that their Drive can be repaired in 2-3 business days, shortening downtime.</a:t>
            </a:r>
          </a:p>
          <a:p>
            <a:pPr lvl="1"/>
            <a:r>
              <a:rPr lang="en-US" sz="1600" b="1" dirty="0"/>
              <a:t>Spare Parts Inventory: </a:t>
            </a:r>
            <a:r>
              <a:rPr lang="en-US" sz="1600" dirty="0"/>
              <a:t>We carry a huge inventory of original spare parts that can be purchased by our customers. </a:t>
            </a:r>
          </a:p>
          <a:p>
            <a:pPr lvl="1"/>
            <a:r>
              <a:rPr lang="en-US" sz="1600" b="1" dirty="0"/>
              <a:t>Legacy Work</a:t>
            </a:r>
            <a:r>
              <a:rPr lang="en-US" sz="1600" dirty="0"/>
              <a:t>: We can repair and support legacy controls, drives, and parts that OEM manufacturers have stopped supporting. </a:t>
            </a:r>
          </a:p>
          <a:p>
            <a:pPr lvl="1"/>
            <a:endParaRPr lang="en-US" sz="1400" dirty="0"/>
          </a:p>
        </p:txBody>
      </p:sp>
      <p:pic>
        <p:nvPicPr>
          <p:cNvPr id="1026" name="Picture 2" descr="diagnose and repair problems with siemens drives and ABB controls"/>
          <p:cNvPicPr>
            <a:picLocks noGrp="1" noChangeAspect="1" noChangeArrowheads="1"/>
          </p:cNvPicPr>
          <p:nvPr>
            <p:ph type="pic" sz="quarter" idx="13"/>
          </p:nvPr>
        </p:nvPicPr>
        <p:blipFill>
          <a:blip r:embed="rId2">
            <a:extLst>
              <a:ext uri="{28A0092B-C50C-407E-A947-70E740481C1C}">
                <a14:useLocalDpi xmlns:a14="http://schemas.microsoft.com/office/drawing/2010/main" val="0"/>
              </a:ext>
            </a:extLst>
          </a:blip>
          <a:srcRect l="5162" r="5162"/>
          <a:stretch>
            <a:fillRect/>
          </a:stretch>
        </p:blipFill>
        <p:spPr bwMode="auto">
          <a:xfrm>
            <a:off x="6611112" y="1688465"/>
            <a:ext cx="4871806" cy="4351338"/>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a:xfrm>
            <a:off x="4708478" y="164592"/>
            <a:ext cx="7352458" cy="804672"/>
          </a:xfrm>
        </p:spPr>
        <p:txBody>
          <a:bodyPr/>
          <a:lstStyle/>
          <a:p>
            <a:r>
              <a:rPr lang="en-US" dirty="0"/>
              <a:t> In-House Drive Repair and Field Service</a:t>
            </a:r>
          </a:p>
        </p:txBody>
      </p:sp>
    </p:spTree>
    <p:extLst>
      <p:ext uri="{BB962C8B-B14F-4D97-AF65-F5344CB8AC3E}">
        <p14:creationId xmlns:p14="http://schemas.microsoft.com/office/powerpoint/2010/main" val="345795523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82391" y="1666030"/>
            <a:ext cx="5126990" cy="5632311"/>
          </a:xfrm>
          <a:prstGeom prst="rect">
            <a:avLst/>
          </a:prstGeom>
          <a:noFill/>
        </p:spPr>
        <p:txBody>
          <a:bodyPr wrap="square" rtlCol="0">
            <a:spAutoFit/>
          </a:bodyPr>
          <a:lstStyle/>
          <a:p>
            <a:pPr eaLnBrk="0" hangingPunct="0"/>
            <a:r>
              <a:rPr lang="en-US" b="1" u="sng" dirty="0">
                <a:latin typeface="Arial" panose="020B0604020202020204" pitchFamily="34" charset="0"/>
                <a:cs typeface="Arial" panose="020B0604020202020204" pitchFamily="34" charset="0"/>
              </a:rPr>
              <a:t>Siemens AC &amp; DC Drives</a:t>
            </a:r>
            <a:endParaRPr lang="en-US" u="sng" dirty="0">
              <a:latin typeface="Arial" panose="020B0604020202020204" pitchFamily="34" charset="0"/>
              <a:cs typeface="Arial" panose="020B0604020202020204" pitchFamily="34" charset="0"/>
            </a:endParaRPr>
          </a:p>
          <a:p>
            <a:pPr eaLnBrk="0" hangingPunct="0"/>
            <a:endParaRPr lang="en-US" u="sng" dirty="0">
              <a:latin typeface="Arial" panose="020B0604020202020204" pitchFamily="34" charset="0"/>
              <a:cs typeface="Arial" panose="020B0604020202020204" pitchFamily="34" charset="0"/>
            </a:endParaRPr>
          </a:p>
          <a:p>
            <a:pPr eaLnBrk="0" hangingPunct="0"/>
            <a:r>
              <a:rPr lang="en-US" b="1" u="sng" dirty="0">
                <a:latin typeface="Arial" panose="020B0604020202020204" pitchFamily="34" charset="0"/>
                <a:cs typeface="Arial" panose="020B0604020202020204" pitchFamily="34" charset="0"/>
              </a:rPr>
              <a:t>Siemens </a:t>
            </a:r>
            <a:r>
              <a:rPr lang="en-US" b="1" u="sng" dirty="0" err="1">
                <a:latin typeface="Arial" panose="020B0604020202020204" pitchFamily="34" charset="0"/>
                <a:cs typeface="Arial" panose="020B0604020202020204" pitchFamily="34" charset="0"/>
              </a:rPr>
              <a:t>Softstarts</a:t>
            </a:r>
            <a:r>
              <a:rPr lang="en-US" b="1" u="sng" dirty="0">
                <a:latin typeface="Arial" panose="020B0604020202020204" pitchFamily="34" charset="0"/>
                <a:cs typeface="Arial" panose="020B0604020202020204" pitchFamily="34" charset="0"/>
              </a:rPr>
              <a:t> &amp; Elevator Starters</a:t>
            </a:r>
          </a:p>
          <a:p>
            <a:pPr eaLnBrk="0" hangingPunct="0"/>
            <a:endParaRPr lang="en-US" b="1" u="sng" dirty="0">
              <a:latin typeface="Arial" panose="020B0604020202020204" pitchFamily="34" charset="0"/>
              <a:cs typeface="Arial" panose="020B0604020202020204" pitchFamily="34" charset="0"/>
            </a:endParaRPr>
          </a:p>
          <a:p>
            <a:pPr eaLnBrk="0" hangingPunct="0"/>
            <a:r>
              <a:rPr lang="en-US" b="1" u="sng" dirty="0">
                <a:latin typeface="Arial" panose="020B0604020202020204" pitchFamily="34" charset="0"/>
                <a:cs typeface="Arial" panose="020B0604020202020204" pitchFamily="34" charset="0"/>
              </a:rPr>
              <a:t>Control Techniques</a:t>
            </a:r>
          </a:p>
          <a:p>
            <a:pPr eaLnBrk="0" hangingPunct="0"/>
            <a:endParaRPr lang="en-US" u="sng" dirty="0">
              <a:latin typeface="Arial" panose="020B0604020202020204" pitchFamily="34" charset="0"/>
              <a:cs typeface="Arial" panose="020B0604020202020204" pitchFamily="34" charset="0"/>
            </a:endParaRPr>
          </a:p>
          <a:p>
            <a:pPr eaLnBrk="0" hangingPunct="0"/>
            <a:r>
              <a:rPr lang="en-US" b="1" u="sng" dirty="0">
                <a:latin typeface="Arial" panose="020B0604020202020204" pitchFamily="34" charset="0"/>
                <a:cs typeface="Arial" panose="020B0604020202020204" pitchFamily="34" charset="0"/>
              </a:rPr>
              <a:t>EATON</a:t>
            </a:r>
          </a:p>
          <a:p>
            <a:pPr eaLnBrk="0" hangingPunct="0"/>
            <a:endParaRPr lang="en-US" u="sng" dirty="0">
              <a:latin typeface="Arial" panose="020B0604020202020204" pitchFamily="34" charset="0"/>
              <a:cs typeface="Arial" panose="020B0604020202020204" pitchFamily="34" charset="0"/>
            </a:endParaRPr>
          </a:p>
          <a:p>
            <a:pPr eaLnBrk="0" hangingPunct="0"/>
            <a:r>
              <a:rPr lang="en-US" b="1" u="sng" dirty="0">
                <a:latin typeface="Arial" panose="020B0604020202020204" pitchFamily="34" charset="0"/>
                <a:cs typeface="Arial" panose="020B0604020202020204" pitchFamily="34" charset="0"/>
              </a:rPr>
              <a:t>Rockwell Automation</a:t>
            </a:r>
          </a:p>
          <a:p>
            <a:pPr eaLnBrk="0" hangingPunct="0"/>
            <a:endParaRPr lang="en-US" b="1" u="sng" dirty="0">
              <a:latin typeface="Arial" panose="020B0604020202020204" pitchFamily="34" charset="0"/>
              <a:cs typeface="Arial" panose="020B0604020202020204" pitchFamily="34" charset="0"/>
            </a:endParaRPr>
          </a:p>
          <a:p>
            <a:pPr eaLnBrk="0" hangingPunct="0"/>
            <a:r>
              <a:rPr lang="en-US" b="1" u="sng" dirty="0">
                <a:latin typeface="Arial" panose="020B0604020202020204" pitchFamily="34" charset="0"/>
                <a:cs typeface="Arial" panose="020B0604020202020204" pitchFamily="34" charset="0"/>
              </a:rPr>
              <a:t>Toshiba</a:t>
            </a:r>
          </a:p>
          <a:p>
            <a:pPr eaLnBrk="0" hangingPunct="0"/>
            <a:endParaRPr lang="en-US" b="1" u="sng" dirty="0">
              <a:latin typeface="Arial" panose="020B0604020202020204" pitchFamily="34" charset="0"/>
              <a:cs typeface="Arial" panose="020B0604020202020204" pitchFamily="34" charset="0"/>
            </a:endParaRPr>
          </a:p>
          <a:p>
            <a:pPr eaLnBrk="0" hangingPunct="0"/>
            <a:r>
              <a:rPr lang="en-US" b="1" u="sng" dirty="0">
                <a:latin typeface="Arial" panose="020B0604020202020204" pitchFamily="34" charset="0"/>
                <a:cs typeface="Arial" panose="020B0604020202020204" pitchFamily="34" charset="0"/>
              </a:rPr>
              <a:t>Hitachi</a:t>
            </a:r>
          </a:p>
          <a:p>
            <a:pPr eaLnBrk="0" hangingPunct="0"/>
            <a:endParaRPr lang="en-US" b="1" u="sng" dirty="0">
              <a:latin typeface="Arial" panose="020B0604020202020204" pitchFamily="34" charset="0"/>
              <a:cs typeface="Arial" panose="020B0604020202020204" pitchFamily="34" charset="0"/>
            </a:endParaRPr>
          </a:p>
          <a:p>
            <a:pPr eaLnBrk="0" hangingPunct="0"/>
            <a:r>
              <a:rPr lang="en-US" b="1" u="sng" dirty="0">
                <a:latin typeface="Arial" panose="020B0604020202020204" pitchFamily="34" charset="0"/>
                <a:cs typeface="Arial" panose="020B0604020202020204" pitchFamily="34" charset="0"/>
              </a:rPr>
              <a:t>Emerson</a:t>
            </a:r>
          </a:p>
          <a:p>
            <a:pPr eaLnBrk="0" hangingPunct="0"/>
            <a:endParaRPr lang="en-US" b="1" u="sng" dirty="0">
              <a:latin typeface="Arial" panose="020B0604020202020204" pitchFamily="34" charset="0"/>
              <a:cs typeface="Arial" panose="020B0604020202020204" pitchFamily="34" charset="0"/>
            </a:endParaRPr>
          </a:p>
          <a:p>
            <a:pPr eaLnBrk="0" hangingPunct="0"/>
            <a:r>
              <a:rPr lang="en-US" b="1" u="sng" dirty="0">
                <a:latin typeface="Arial" panose="020B0604020202020204" pitchFamily="34" charset="0"/>
                <a:cs typeface="Arial" panose="020B0604020202020204" pitchFamily="34" charset="0"/>
              </a:rPr>
              <a:t>Fuji</a:t>
            </a:r>
          </a:p>
          <a:p>
            <a:pPr eaLnBrk="0" hangingPunct="0"/>
            <a:endParaRPr lang="en-US" sz="1600" dirty="0">
              <a:latin typeface="Arial" panose="020B0604020202020204" pitchFamily="34" charset="0"/>
              <a:cs typeface="Arial" panose="020B0604020202020204" pitchFamily="34" charset="0"/>
            </a:endParaRPr>
          </a:p>
          <a:p>
            <a:pPr eaLnBrk="0" hangingPunct="0"/>
            <a:r>
              <a:rPr lang="en-US" sz="2000" dirty="0">
                <a:latin typeface="Arial" panose="020B0604020202020204" pitchFamily="34" charset="0"/>
                <a:cs typeface="Arial" panose="020B0604020202020204" pitchFamily="34" charset="0"/>
              </a:rPr>
              <a:t> </a:t>
            </a:r>
          </a:p>
          <a:p>
            <a:endParaRPr lang="en-US" dirty="0"/>
          </a:p>
        </p:txBody>
      </p:sp>
      <p:sp>
        <p:nvSpPr>
          <p:cNvPr id="3" name="TextBox 2"/>
          <p:cNvSpPr txBox="1"/>
          <p:nvPr/>
        </p:nvSpPr>
        <p:spPr>
          <a:xfrm>
            <a:off x="6409380" y="1666029"/>
            <a:ext cx="4189751" cy="4278094"/>
          </a:xfrm>
          <a:prstGeom prst="rect">
            <a:avLst/>
          </a:prstGeom>
          <a:noFill/>
        </p:spPr>
        <p:txBody>
          <a:bodyPr wrap="square" rtlCol="0">
            <a:spAutoFit/>
          </a:bodyPr>
          <a:lstStyle/>
          <a:p>
            <a:pPr eaLnBrk="0" hangingPunct="0"/>
            <a:r>
              <a:rPr lang="en-US" b="1" u="sng" dirty="0">
                <a:latin typeface="Arial" panose="020B0604020202020204" pitchFamily="34" charset="0"/>
                <a:cs typeface="Arial" panose="020B0604020202020204" pitchFamily="34" charset="0"/>
              </a:rPr>
              <a:t>ABB</a:t>
            </a:r>
            <a:br>
              <a:rPr lang="en-US" u="sng" dirty="0">
                <a:latin typeface="Arial" panose="020B0604020202020204" pitchFamily="34" charset="0"/>
                <a:cs typeface="Arial" panose="020B0604020202020204" pitchFamily="34" charset="0"/>
              </a:rPr>
            </a:br>
            <a:endParaRPr lang="en-US" u="sng" dirty="0">
              <a:latin typeface="Arial" panose="020B0604020202020204" pitchFamily="34" charset="0"/>
              <a:cs typeface="Arial" panose="020B0604020202020204" pitchFamily="34" charset="0"/>
            </a:endParaRPr>
          </a:p>
          <a:p>
            <a:pPr eaLnBrk="0" hangingPunct="0"/>
            <a:r>
              <a:rPr lang="en-US" b="1" u="sng" dirty="0">
                <a:latin typeface="Arial" panose="020B0604020202020204" pitchFamily="34" charset="0"/>
                <a:cs typeface="Arial" panose="020B0604020202020204" pitchFamily="34" charset="0"/>
              </a:rPr>
              <a:t>Control Techniques</a:t>
            </a:r>
          </a:p>
          <a:p>
            <a:pPr eaLnBrk="0" hangingPunct="0"/>
            <a:endParaRPr lang="en-US" u="sng" dirty="0">
              <a:latin typeface="Arial" panose="020B0604020202020204" pitchFamily="34" charset="0"/>
              <a:cs typeface="Arial" panose="020B0604020202020204" pitchFamily="34" charset="0"/>
            </a:endParaRPr>
          </a:p>
          <a:p>
            <a:pPr eaLnBrk="0" hangingPunct="0"/>
            <a:r>
              <a:rPr lang="en-US" b="1" u="sng" dirty="0">
                <a:latin typeface="Arial" panose="020B0604020202020204" pitchFamily="34" charset="0"/>
                <a:cs typeface="Arial" panose="020B0604020202020204" pitchFamily="34" charset="0"/>
              </a:rPr>
              <a:t>Rockwell Automation</a:t>
            </a:r>
          </a:p>
          <a:p>
            <a:pPr eaLnBrk="0" hangingPunct="0"/>
            <a:endParaRPr lang="en-US" b="1" u="sng" dirty="0">
              <a:latin typeface="Arial" panose="020B0604020202020204" pitchFamily="34" charset="0"/>
              <a:cs typeface="Arial" panose="020B0604020202020204" pitchFamily="34" charset="0"/>
            </a:endParaRPr>
          </a:p>
          <a:p>
            <a:pPr eaLnBrk="0" hangingPunct="0"/>
            <a:r>
              <a:rPr lang="en-US" b="1" u="sng" dirty="0">
                <a:latin typeface="Arial" panose="020B0604020202020204" pitchFamily="34" charset="0"/>
                <a:cs typeface="Arial" panose="020B0604020202020204" pitchFamily="34" charset="0"/>
              </a:rPr>
              <a:t>Allen-Bradley</a:t>
            </a:r>
          </a:p>
          <a:p>
            <a:pPr eaLnBrk="0" hangingPunct="0"/>
            <a:endParaRPr lang="en-US" b="1" u="sng" dirty="0">
              <a:latin typeface="Arial" panose="020B0604020202020204" pitchFamily="34" charset="0"/>
              <a:cs typeface="Arial" panose="020B0604020202020204" pitchFamily="34" charset="0"/>
            </a:endParaRPr>
          </a:p>
          <a:p>
            <a:pPr eaLnBrk="0" hangingPunct="0"/>
            <a:r>
              <a:rPr lang="en-US" b="1" u="sng" dirty="0">
                <a:latin typeface="Arial" panose="020B0604020202020204" pitchFamily="34" charset="0"/>
                <a:cs typeface="Arial" panose="020B0604020202020204" pitchFamily="34" charset="0"/>
              </a:rPr>
              <a:t>WEG</a:t>
            </a:r>
          </a:p>
          <a:p>
            <a:pPr eaLnBrk="0" hangingPunct="0"/>
            <a:endParaRPr lang="en-US" sz="2000" b="1" u="sng" dirty="0">
              <a:latin typeface="Arial" panose="020B0604020202020204" pitchFamily="34" charset="0"/>
              <a:cs typeface="Arial" panose="020B0604020202020204" pitchFamily="34" charset="0"/>
            </a:endParaRPr>
          </a:p>
          <a:p>
            <a:pPr eaLnBrk="0" hangingPunct="0"/>
            <a:r>
              <a:rPr lang="en-US" b="1" u="sng" dirty="0" err="1">
                <a:latin typeface="Arial" panose="020B0604020202020204" pitchFamily="34" charset="0"/>
                <a:cs typeface="Arial" panose="020B0604020202020204" pitchFamily="34" charset="0"/>
              </a:rPr>
              <a:t>Relcon</a:t>
            </a:r>
            <a:endParaRPr lang="en-US" b="1" u="sng" dirty="0">
              <a:latin typeface="Arial" panose="020B0604020202020204" pitchFamily="34" charset="0"/>
              <a:cs typeface="Arial" panose="020B0604020202020204" pitchFamily="34" charset="0"/>
            </a:endParaRPr>
          </a:p>
          <a:p>
            <a:pPr eaLnBrk="0" hangingPunct="0"/>
            <a:endParaRPr lang="en-US" b="1" u="sng" dirty="0">
              <a:latin typeface="Arial" panose="020B0604020202020204" pitchFamily="34" charset="0"/>
              <a:cs typeface="Arial" panose="020B0604020202020204" pitchFamily="34" charset="0"/>
            </a:endParaRPr>
          </a:p>
          <a:p>
            <a:pPr eaLnBrk="0" hangingPunct="0"/>
            <a:r>
              <a:rPr lang="en-US" b="1" u="sng" dirty="0" err="1">
                <a:latin typeface="Arial" panose="020B0604020202020204" pitchFamily="34" charset="0"/>
                <a:cs typeface="Arial" panose="020B0604020202020204" pitchFamily="34" charset="0"/>
              </a:rPr>
              <a:t>VeeArc</a:t>
            </a:r>
            <a:endParaRPr lang="en-US" b="1" u="sng" dirty="0">
              <a:latin typeface="Arial" panose="020B0604020202020204" pitchFamily="34" charset="0"/>
              <a:cs typeface="Arial" panose="020B0604020202020204" pitchFamily="34" charset="0"/>
            </a:endParaRPr>
          </a:p>
          <a:p>
            <a:pPr eaLnBrk="0" hangingPunct="0"/>
            <a:endParaRPr lang="en-US" u="sng" dirty="0">
              <a:latin typeface="Arial" panose="020B0604020202020204" pitchFamily="34" charset="0"/>
              <a:cs typeface="Arial" panose="020B0604020202020204" pitchFamily="34" charset="0"/>
            </a:endParaRPr>
          </a:p>
          <a:p>
            <a:pPr eaLnBrk="0" hangingPunct="0"/>
            <a:r>
              <a:rPr lang="en-US" b="1" u="sng" dirty="0">
                <a:latin typeface="Arial" panose="020B0604020202020204" pitchFamily="34" charset="0"/>
                <a:cs typeface="Arial" panose="020B0604020202020204" pitchFamily="34" charset="0"/>
              </a:rPr>
              <a:t>&amp; Many Others</a:t>
            </a:r>
            <a:endParaRPr lang="en-US" sz="1400" b="1" u="sng" dirty="0">
              <a:latin typeface="Arial" panose="020B0604020202020204" pitchFamily="34" charset="0"/>
              <a:cs typeface="Arial" panose="020B0604020202020204" pitchFamily="34" charset="0"/>
            </a:endParaRPr>
          </a:p>
        </p:txBody>
      </p:sp>
      <p:sp>
        <p:nvSpPr>
          <p:cNvPr id="4" name="Title 3"/>
          <p:cNvSpPr txBox="1">
            <a:spLocks/>
          </p:cNvSpPr>
          <p:nvPr/>
        </p:nvSpPr>
        <p:spPr>
          <a:xfrm>
            <a:off x="5669280" y="465699"/>
            <a:ext cx="6400800" cy="83337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solidFill>
                  <a:srgbClr val="005B95"/>
                </a:solidFill>
                <a:latin typeface="Arial" panose="020B0604020202020204" pitchFamily="34" charset="0"/>
                <a:cs typeface="Arial" panose="020B0604020202020204" pitchFamily="34" charset="0"/>
              </a:rPr>
              <a:t>Our Drive and Control Product Lines</a:t>
            </a:r>
          </a:p>
        </p:txBody>
      </p:sp>
    </p:spTree>
    <p:extLst>
      <p:ext uri="{BB962C8B-B14F-4D97-AF65-F5344CB8AC3E}">
        <p14:creationId xmlns:p14="http://schemas.microsoft.com/office/powerpoint/2010/main" val="216648949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615404" y="1264826"/>
            <a:ext cx="5598583" cy="4435838"/>
          </a:xfrm>
        </p:spPr>
        <p:txBody>
          <a:bodyPr>
            <a:normAutofit/>
          </a:bodyPr>
          <a:lstStyle/>
          <a:p>
            <a:pPr marL="0" indent="0">
              <a:buNone/>
            </a:pPr>
            <a:r>
              <a:rPr lang="en-US" sz="1600" b="1" dirty="0">
                <a:solidFill>
                  <a:srgbClr val="005B95"/>
                </a:solidFill>
              </a:rPr>
              <a:t>Quad Plus </a:t>
            </a:r>
            <a:r>
              <a:rPr lang="en-US" sz="1600" dirty="0"/>
              <a:t>is PEARL certified and follows strict reconditioning and refurbishment processes as defined by ANSI/IEEE C37.59. </a:t>
            </a:r>
            <a:r>
              <a:rPr lang="en-US" sz="1600" dirty="0">
                <a:hlinkClick r:id="rId3"/>
              </a:rPr>
              <a:t>https://pearl1.org/</a:t>
            </a:r>
            <a:endParaRPr lang="en-US" sz="1600" dirty="0"/>
          </a:p>
          <a:p>
            <a:r>
              <a:rPr lang="en-US" sz="1600" dirty="0"/>
              <a:t>The Quad Plus process for circuit breaker repair has set the standard for the industry. We can repair, refurbish, and retrofit circuit breakers.</a:t>
            </a:r>
          </a:p>
          <a:p>
            <a:pPr lvl="1"/>
            <a:r>
              <a:rPr lang="en-US" sz="1600" dirty="0"/>
              <a:t>We inspect each circuit breaker for worn or missing mechanisms. </a:t>
            </a:r>
          </a:p>
          <a:p>
            <a:pPr lvl="1"/>
            <a:r>
              <a:rPr lang="en-US" sz="1600" dirty="0"/>
              <a:t>We perform electrical testing and analysis to determine any issues with the circuit breaker. </a:t>
            </a:r>
          </a:p>
          <a:p>
            <a:pPr lvl="1"/>
            <a:r>
              <a:rPr lang="en-US" sz="1600" dirty="0"/>
              <a:t>Upon approval for repair, defective parts are removed and replaced with new parts. </a:t>
            </a:r>
          </a:p>
          <a:p>
            <a:pPr lvl="1"/>
            <a:r>
              <a:rPr lang="en-US" sz="1600" dirty="0"/>
              <a:t>A final test and inspection are performed before the circuit breaker is returned.</a:t>
            </a:r>
          </a:p>
          <a:p>
            <a:r>
              <a:rPr lang="en-US" sz="1600" dirty="0"/>
              <a:t>We offer 24/7 emergency services along with rental circuit breakers to maintain the integrity of your operation. </a:t>
            </a:r>
          </a:p>
        </p:txBody>
      </p:sp>
      <p:sp>
        <p:nvSpPr>
          <p:cNvPr id="7" name="Title 6"/>
          <p:cNvSpPr>
            <a:spLocks noGrp="1"/>
          </p:cNvSpPr>
          <p:nvPr>
            <p:ph type="title"/>
          </p:nvPr>
        </p:nvSpPr>
        <p:spPr/>
        <p:txBody>
          <a:bodyPr/>
          <a:lstStyle/>
          <a:p>
            <a:r>
              <a:rPr lang="en-US" dirty="0"/>
              <a:t>Circuit Breaker Repair Shop</a:t>
            </a:r>
          </a:p>
        </p:txBody>
      </p:sp>
      <p:pic>
        <p:nvPicPr>
          <p:cNvPr id="5" name="Picture Placeholder 5"/>
          <p:cNvPicPr>
            <a:picLocks noChangeAspect="1"/>
          </p:cNvPicPr>
          <p:nvPr/>
        </p:nvPicPr>
        <p:blipFill>
          <a:blip r:embed="rId4" cstate="print">
            <a:extLst>
              <a:ext uri="{28A0092B-C50C-407E-A947-70E740481C1C}">
                <a14:useLocalDpi xmlns:a14="http://schemas.microsoft.com/office/drawing/2010/main" val="0"/>
              </a:ext>
            </a:extLst>
          </a:blip>
          <a:srcRect l="20288" r="20288"/>
          <a:stretch>
            <a:fillRect/>
          </a:stretch>
        </p:blipFill>
        <p:spPr>
          <a:xfrm>
            <a:off x="6720249" y="1766359"/>
            <a:ext cx="3902075" cy="4351338"/>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76445" y="5700664"/>
            <a:ext cx="2476500" cy="561975"/>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9228" y="6402832"/>
            <a:ext cx="5048250" cy="285750"/>
          </a:xfrm>
          <a:prstGeom prst="rect">
            <a:avLst/>
          </a:prstGeom>
        </p:spPr>
      </p:pic>
    </p:spTree>
    <p:extLst>
      <p:ext uri="{BB962C8B-B14F-4D97-AF65-F5344CB8AC3E}">
        <p14:creationId xmlns:p14="http://schemas.microsoft.com/office/powerpoint/2010/main" val="302577357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1549928"/>
            <a:ext cx="5715000" cy="4351338"/>
          </a:xfrm>
        </p:spPr>
        <p:txBody>
          <a:bodyPr>
            <a:noAutofit/>
          </a:bodyPr>
          <a:lstStyle/>
          <a:p>
            <a:pPr marL="0" indent="0">
              <a:buNone/>
            </a:pPr>
            <a:r>
              <a:rPr lang="en-US" sz="1600" b="1" dirty="0">
                <a:solidFill>
                  <a:srgbClr val="005B95"/>
                </a:solidFill>
              </a:rPr>
              <a:t>Quad Plus </a:t>
            </a:r>
            <a:r>
              <a:rPr lang="en-US" sz="1600" dirty="0"/>
              <a:t>will use only OEM or manufacturer-recommended parts. We offer partial reconditioning that focuses only on problem areas or a complete teardown and rebuild of the breaker to return mature breakers into a “like new” condition. </a:t>
            </a:r>
          </a:p>
          <a:p>
            <a:r>
              <a:rPr lang="en-US" sz="1600" dirty="0"/>
              <a:t>Every OEM part replaced comes with a one-year warranty so you can be confident of your repaired parts.</a:t>
            </a:r>
          </a:p>
          <a:p>
            <a:r>
              <a:rPr lang="en-US" sz="1600" dirty="0"/>
              <a:t>We repair, but not limited to:</a:t>
            </a:r>
          </a:p>
          <a:p>
            <a:pPr lvl="1"/>
            <a:r>
              <a:rPr lang="en-US" sz="1600" dirty="0"/>
              <a:t>Westinghouse</a:t>
            </a:r>
          </a:p>
          <a:p>
            <a:pPr lvl="1"/>
            <a:r>
              <a:rPr lang="en-US" sz="1600" dirty="0"/>
              <a:t>GE</a:t>
            </a:r>
          </a:p>
          <a:p>
            <a:pPr lvl="1"/>
            <a:r>
              <a:rPr lang="en-US" sz="1600" dirty="0"/>
              <a:t>Siemens</a:t>
            </a:r>
          </a:p>
          <a:p>
            <a:pPr lvl="1"/>
            <a:r>
              <a:rPr lang="en-US" sz="1600" dirty="0"/>
              <a:t>Allis-Chalmers</a:t>
            </a:r>
          </a:p>
          <a:p>
            <a:pPr lvl="1"/>
            <a:r>
              <a:rPr lang="en-US" sz="1600" dirty="0"/>
              <a:t>Square-D</a:t>
            </a:r>
          </a:p>
          <a:p>
            <a:pPr lvl="1"/>
            <a:r>
              <a:rPr lang="en-US" sz="1600" dirty="0"/>
              <a:t>ITE</a:t>
            </a:r>
          </a:p>
          <a:p>
            <a:pPr lvl="1"/>
            <a:r>
              <a:rPr lang="en-US" sz="1600" dirty="0"/>
              <a:t>Cutler-Hammer / EATON</a:t>
            </a:r>
          </a:p>
          <a:p>
            <a:pPr lvl="1"/>
            <a:r>
              <a:rPr lang="en-US" sz="1600" dirty="0"/>
              <a:t>BBC/ABB</a:t>
            </a:r>
          </a:p>
          <a:p>
            <a:pPr lvl="1"/>
            <a:r>
              <a:rPr lang="en-US" sz="1600" dirty="0"/>
              <a:t>McGraw Edison</a:t>
            </a:r>
          </a:p>
        </p:txBody>
      </p:sp>
      <p:sp>
        <p:nvSpPr>
          <p:cNvPr id="3" name="Title 2"/>
          <p:cNvSpPr>
            <a:spLocks noGrp="1"/>
          </p:cNvSpPr>
          <p:nvPr>
            <p:ph type="title"/>
          </p:nvPr>
        </p:nvSpPr>
        <p:spPr>
          <a:xfrm>
            <a:off x="5875867" y="164592"/>
            <a:ext cx="6185069" cy="804672"/>
          </a:xfrm>
        </p:spPr>
        <p:txBody>
          <a:bodyPr/>
          <a:lstStyle/>
          <a:p>
            <a:r>
              <a:rPr lang="en-US" dirty="0"/>
              <a:t>Circuit Breaker Repair Shop</a:t>
            </a:r>
          </a:p>
        </p:txBody>
      </p:sp>
      <p:pic>
        <p:nvPicPr>
          <p:cNvPr id="5" name="Picture 2" descr="refurbishing and reconditioning circuit breake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60836" y="1725876"/>
            <a:ext cx="5727964" cy="399944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8944516" y="6176963"/>
            <a:ext cx="3044284" cy="369332"/>
          </a:xfrm>
          <a:prstGeom prst="rect">
            <a:avLst/>
          </a:prstGeom>
          <a:noFill/>
        </p:spPr>
        <p:txBody>
          <a:bodyPr wrap="square" rtlCol="0">
            <a:spAutoFit/>
          </a:bodyPr>
          <a:lstStyle/>
          <a:p>
            <a:r>
              <a:rPr lang="en-US" b="1" dirty="0">
                <a:solidFill>
                  <a:schemeClr val="bg1"/>
                </a:solidFill>
                <a:latin typeface="Arial" panose="020B0604020202020204" pitchFamily="34" charset="0"/>
                <a:cs typeface="Arial" panose="020B0604020202020204" pitchFamily="34" charset="0"/>
                <a:hlinkClick r:id="rId3" action="ppaction://hlinksldjump"/>
              </a:rPr>
              <a:t>Return to Services Page</a:t>
            </a:r>
            <a:endParaRPr lang="en-US"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9771578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76449" y="3429000"/>
            <a:ext cx="7239102" cy="1137566"/>
          </a:xfrm>
        </p:spPr>
        <p:txBody>
          <a:bodyPr>
            <a:noAutofit/>
          </a:bodyPr>
          <a:lstStyle/>
          <a:p>
            <a:pPr algn="ctr"/>
            <a:r>
              <a:rPr lang="en-US" b="1" dirty="0">
                <a:solidFill>
                  <a:srgbClr val="005B95"/>
                </a:solidFill>
                <a:latin typeface="Arial" panose="020B0604020202020204" pitchFamily="34" charset="0"/>
                <a:cs typeface="Arial" panose="020B0604020202020204" pitchFamily="34" charset="0"/>
              </a:rPr>
              <a:t>Power Electronics Assembly</a:t>
            </a:r>
            <a:br>
              <a:rPr lang="en-US" dirty="0">
                <a:solidFill>
                  <a:schemeClr val="accent1">
                    <a:lumMod val="75000"/>
                  </a:schemeClr>
                </a:solidFill>
                <a:latin typeface="Arial" panose="020B0604020202020204" pitchFamily="34" charset="0"/>
                <a:cs typeface="Arial" panose="020B0604020202020204" pitchFamily="34" charset="0"/>
              </a:rPr>
            </a:br>
            <a:endParaRPr lang="en-US" dirty="0">
              <a:solidFill>
                <a:schemeClr val="accent1">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5313882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6205960" y="1825625"/>
            <a:ext cx="5397659" cy="4351338"/>
          </a:xfrm>
        </p:spPr>
        <p:txBody>
          <a:bodyPr/>
          <a:lstStyle/>
          <a:p>
            <a:pPr marL="0" indent="0">
              <a:buNone/>
            </a:pPr>
            <a:r>
              <a:rPr lang="en-US" sz="1600" b="1" dirty="0">
                <a:solidFill>
                  <a:srgbClr val="005B95"/>
                </a:solidFill>
              </a:rPr>
              <a:t>Quad Plus </a:t>
            </a:r>
            <a:r>
              <a:rPr lang="en-US" sz="1600" dirty="0">
                <a:solidFill>
                  <a:prstClr val="black"/>
                </a:solidFill>
              </a:rPr>
              <a:t>has the infrastructure and technical expertise to procure, assemble and test power electronics. Our engineers can review the specifications and develop processes and procedures directly suited to each type of power electronics. Quad Plus is currently executing, among various other, the following Power Electronic Assembly projects:</a:t>
            </a:r>
          </a:p>
          <a:p>
            <a:r>
              <a:rPr lang="en-US" sz="1600" dirty="0">
                <a:solidFill>
                  <a:prstClr val="black"/>
                </a:solidFill>
              </a:rPr>
              <a:t>Power cell hardening, assembly and testing</a:t>
            </a:r>
          </a:p>
          <a:p>
            <a:r>
              <a:rPr lang="en-US" sz="1600" dirty="0">
                <a:solidFill>
                  <a:prstClr val="black"/>
                </a:solidFill>
              </a:rPr>
              <a:t>Converter repair, cleaning, reassembly and testing</a:t>
            </a:r>
          </a:p>
          <a:p>
            <a:r>
              <a:rPr lang="en-US" sz="1600" dirty="0">
                <a:solidFill>
                  <a:prstClr val="black"/>
                </a:solidFill>
              </a:rPr>
              <a:t>Inverter repair, cleaning, reassembly and testing</a:t>
            </a:r>
          </a:p>
          <a:p>
            <a:r>
              <a:rPr lang="en-US" sz="1600" dirty="0">
                <a:solidFill>
                  <a:prstClr val="black"/>
                </a:solidFill>
              </a:rPr>
              <a:t>Contract manufacture medium voltage specific VFD hardware for Oil &amp; Gas processes for mobile applications</a:t>
            </a:r>
          </a:p>
          <a:p>
            <a:r>
              <a:rPr lang="en-US" sz="1600" dirty="0">
                <a:solidFill>
                  <a:prstClr val="black"/>
                </a:solidFill>
              </a:rPr>
              <a:t>Contract manufacture medium voltage specific VFD hardware for a major OEM for mobile applications</a:t>
            </a:r>
          </a:p>
          <a:p>
            <a:endParaRPr lang="en-US" sz="1400" dirty="0">
              <a:solidFill>
                <a:prstClr val="black"/>
              </a:solidFill>
            </a:endParaRPr>
          </a:p>
          <a:p>
            <a:endParaRPr lang="en-US" sz="1400" dirty="0">
              <a:solidFill>
                <a:prstClr val="black"/>
              </a:solidFill>
            </a:endParaRPr>
          </a:p>
          <a:p>
            <a:endParaRPr lang="en-US" dirty="0"/>
          </a:p>
        </p:txBody>
      </p:sp>
      <p:sp>
        <p:nvSpPr>
          <p:cNvPr id="4" name="Title 3"/>
          <p:cNvSpPr>
            <a:spLocks noGrp="1"/>
          </p:cNvSpPr>
          <p:nvPr>
            <p:ph type="title"/>
          </p:nvPr>
        </p:nvSpPr>
        <p:spPr/>
        <p:txBody>
          <a:bodyPr>
            <a:normAutofit/>
          </a:bodyPr>
          <a:lstStyle/>
          <a:p>
            <a:r>
              <a:rPr lang="en-US" dirty="0"/>
              <a:t>Power Electronics Assembly</a:t>
            </a:r>
          </a:p>
        </p:txBody>
      </p:sp>
      <p:pic>
        <p:nvPicPr>
          <p:cNvPr id="7" name="Picture Placeholder 6"/>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5153" r="5153"/>
          <a:stretch>
            <a:fillRect/>
          </a:stretch>
        </p:blipFill>
        <p:spPr/>
      </p:pic>
    </p:spTree>
    <p:extLst>
      <p:ext uri="{BB962C8B-B14F-4D97-AF65-F5344CB8AC3E}">
        <p14:creationId xmlns:p14="http://schemas.microsoft.com/office/powerpoint/2010/main" val="85018709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6205960" y="1825625"/>
            <a:ext cx="5397659" cy="4351338"/>
          </a:xfrm>
        </p:spPr>
        <p:txBody>
          <a:bodyPr>
            <a:normAutofit fontScale="92500" lnSpcReduction="20000"/>
          </a:bodyPr>
          <a:lstStyle/>
          <a:p>
            <a:pPr marL="0" indent="0">
              <a:buNone/>
            </a:pPr>
            <a:r>
              <a:rPr lang="en-US" sz="1600" b="1" dirty="0">
                <a:solidFill>
                  <a:srgbClr val="005B95"/>
                </a:solidFill>
              </a:rPr>
              <a:t>Quad Plus </a:t>
            </a:r>
            <a:r>
              <a:rPr lang="en-US" sz="1600" dirty="0">
                <a:solidFill>
                  <a:prstClr val="black"/>
                </a:solidFill>
              </a:rPr>
              <a:t>has a dedicated 18,000 square foot power electronics facility. </a:t>
            </a:r>
          </a:p>
          <a:p>
            <a:r>
              <a:rPr lang="en-US" sz="1600" dirty="0">
                <a:solidFill>
                  <a:prstClr val="black"/>
                </a:solidFill>
              </a:rPr>
              <a:t>We have sixteen dedicated workbench areas for our trained engineers and technicians.</a:t>
            </a:r>
          </a:p>
          <a:p>
            <a:r>
              <a:rPr lang="en-US" sz="1600" dirty="0">
                <a:solidFill>
                  <a:prstClr val="black"/>
                </a:solidFill>
              </a:rPr>
              <a:t>Each bench is an ESD controlled workstation.</a:t>
            </a:r>
          </a:p>
          <a:p>
            <a:pPr lvl="1"/>
            <a:r>
              <a:rPr lang="en-US" sz="1600" dirty="0">
                <a:solidFill>
                  <a:prstClr val="black"/>
                </a:solidFill>
              </a:rPr>
              <a:t>Continuous work mat &amp; wrist strap monitoring</a:t>
            </a:r>
          </a:p>
          <a:p>
            <a:pPr lvl="1"/>
            <a:r>
              <a:rPr lang="en-US" sz="1600" dirty="0">
                <a:solidFill>
                  <a:prstClr val="black"/>
                </a:solidFill>
              </a:rPr>
              <a:t>Surface resistivity compliance verification </a:t>
            </a:r>
          </a:p>
          <a:p>
            <a:r>
              <a:rPr lang="en-US" sz="1600" dirty="0">
                <a:solidFill>
                  <a:prstClr val="black"/>
                </a:solidFill>
              </a:rPr>
              <a:t>Each engineer and technician has their own equipment and access to the testing areas to handle a project to completion.</a:t>
            </a:r>
          </a:p>
          <a:p>
            <a:r>
              <a:rPr lang="en-US" sz="1600" dirty="0">
                <a:solidFill>
                  <a:prstClr val="black"/>
                </a:solidFill>
              </a:rPr>
              <a:t>Testing Facilities</a:t>
            </a:r>
          </a:p>
          <a:p>
            <a:pPr lvl="1"/>
            <a:r>
              <a:rPr lang="en-US" sz="1600" dirty="0">
                <a:solidFill>
                  <a:prstClr val="black"/>
                </a:solidFill>
              </a:rPr>
              <a:t>120 Single Phase to 690 Three Phase available</a:t>
            </a:r>
          </a:p>
          <a:p>
            <a:pPr lvl="1"/>
            <a:r>
              <a:rPr lang="en-US" sz="1600" dirty="0">
                <a:solidFill>
                  <a:prstClr val="black"/>
                </a:solidFill>
              </a:rPr>
              <a:t>Medium voltage 4160, 12470 and 13800 currently available</a:t>
            </a:r>
          </a:p>
          <a:p>
            <a:pPr lvl="1"/>
            <a:r>
              <a:rPr lang="en-US" sz="1600" dirty="0">
                <a:solidFill>
                  <a:prstClr val="black"/>
                </a:solidFill>
              </a:rPr>
              <a:t>6 Pulse, 12 Pulse and 18 Pulse capability</a:t>
            </a:r>
          </a:p>
          <a:p>
            <a:pPr lvl="1"/>
            <a:r>
              <a:rPr lang="en-US" sz="1600" dirty="0">
                <a:solidFill>
                  <a:prstClr val="black"/>
                </a:solidFill>
              </a:rPr>
              <a:t>AC and DC Test Motors available</a:t>
            </a:r>
          </a:p>
          <a:p>
            <a:pPr lvl="1"/>
            <a:r>
              <a:rPr lang="en-US" sz="1600" dirty="0"/>
              <a:t>Portable overhead crane (up to 2,000 </a:t>
            </a:r>
            <a:r>
              <a:rPr lang="en-US" sz="1600" dirty="0" err="1"/>
              <a:t>lbs</a:t>
            </a:r>
            <a:r>
              <a:rPr lang="en-US" sz="1600" dirty="0"/>
              <a:t>)</a:t>
            </a:r>
          </a:p>
          <a:p>
            <a:pPr lvl="1"/>
            <a:r>
              <a:rPr lang="en-US" sz="1600" dirty="0"/>
              <a:t>Load Testing (Converters, Inverters, VFDs)</a:t>
            </a:r>
          </a:p>
          <a:p>
            <a:pPr marL="457200" lvl="1" indent="0">
              <a:buNone/>
            </a:pPr>
            <a:endParaRPr lang="en-US" sz="1000" dirty="0"/>
          </a:p>
          <a:p>
            <a:pPr lvl="1"/>
            <a:endParaRPr lang="en-US" sz="1000" dirty="0">
              <a:solidFill>
                <a:prstClr val="black"/>
              </a:solidFill>
            </a:endParaRPr>
          </a:p>
          <a:p>
            <a:pPr lvl="1"/>
            <a:endParaRPr lang="en-US" sz="1000" dirty="0">
              <a:solidFill>
                <a:prstClr val="black"/>
              </a:solidFill>
            </a:endParaRPr>
          </a:p>
          <a:p>
            <a:pPr marL="0" indent="0">
              <a:buNone/>
            </a:pPr>
            <a:endParaRPr lang="en-US" sz="1400" dirty="0">
              <a:solidFill>
                <a:prstClr val="black"/>
              </a:solidFill>
            </a:endParaRPr>
          </a:p>
          <a:p>
            <a:endParaRPr lang="en-US" dirty="0"/>
          </a:p>
        </p:txBody>
      </p:sp>
      <p:sp>
        <p:nvSpPr>
          <p:cNvPr id="4" name="Title 3"/>
          <p:cNvSpPr>
            <a:spLocks noGrp="1"/>
          </p:cNvSpPr>
          <p:nvPr>
            <p:ph type="title"/>
          </p:nvPr>
        </p:nvSpPr>
        <p:spPr/>
        <p:txBody>
          <a:bodyPr>
            <a:normAutofit/>
          </a:bodyPr>
          <a:lstStyle/>
          <a:p>
            <a:r>
              <a:rPr lang="en-US" dirty="0"/>
              <a:t>Facilities &amp; Capabilities</a:t>
            </a:r>
          </a:p>
        </p:txBody>
      </p:sp>
      <p:pic>
        <p:nvPicPr>
          <p:cNvPr id="8" name="Picture Placeholder 7"/>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5153" r="5153"/>
          <a:stretch>
            <a:fillRect/>
          </a:stretch>
        </p:blipFill>
        <p:spPr/>
      </p:pic>
    </p:spTree>
    <p:extLst>
      <p:ext uri="{BB962C8B-B14F-4D97-AF65-F5344CB8AC3E}">
        <p14:creationId xmlns:p14="http://schemas.microsoft.com/office/powerpoint/2010/main" val="150314686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6205960" y="1825625"/>
            <a:ext cx="5397659" cy="4351338"/>
          </a:xfrm>
        </p:spPr>
        <p:txBody>
          <a:bodyPr/>
          <a:lstStyle/>
          <a:p>
            <a:pPr marL="0" indent="0">
              <a:buNone/>
            </a:pPr>
            <a:endParaRPr lang="en-US" sz="1400" dirty="0">
              <a:solidFill>
                <a:prstClr val="black"/>
              </a:solidFill>
            </a:endParaRPr>
          </a:p>
          <a:p>
            <a:endParaRPr lang="en-US" dirty="0"/>
          </a:p>
        </p:txBody>
      </p:sp>
      <p:sp>
        <p:nvSpPr>
          <p:cNvPr id="4" name="Title 3"/>
          <p:cNvSpPr>
            <a:spLocks noGrp="1"/>
          </p:cNvSpPr>
          <p:nvPr>
            <p:ph type="title"/>
          </p:nvPr>
        </p:nvSpPr>
        <p:spPr/>
        <p:txBody>
          <a:bodyPr>
            <a:normAutofit/>
          </a:bodyPr>
          <a:lstStyle/>
          <a:p>
            <a:r>
              <a:rPr lang="en-US" dirty="0"/>
              <a:t>Power Electronics Assembly</a:t>
            </a:r>
          </a:p>
        </p:txBody>
      </p:sp>
      <p:pic>
        <p:nvPicPr>
          <p:cNvPr id="6" name="Picture Placeholder 5"/>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5153" r="5153"/>
          <a:stretch>
            <a:fillRect/>
          </a:stretch>
        </p:blipFill>
        <p:spPr/>
      </p:pic>
      <p:pic>
        <p:nvPicPr>
          <p:cNvPr id="7" name="Picture Placeholder 4"/>
          <p:cNvPicPr>
            <a:picLocks noChangeAspect="1"/>
          </p:cNvPicPr>
          <p:nvPr/>
        </p:nvPicPr>
        <p:blipFill>
          <a:blip r:embed="rId3">
            <a:extLst>
              <a:ext uri="{28A0092B-C50C-407E-A947-70E740481C1C}">
                <a14:useLocalDpi xmlns:a14="http://schemas.microsoft.com/office/drawing/2010/main" val="0"/>
              </a:ext>
            </a:extLst>
          </a:blip>
          <a:srcRect l="5153" r="5153"/>
          <a:stretch>
            <a:fillRect/>
          </a:stretch>
        </p:blipFill>
        <p:spPr>
          <a:xfrm>
            <a:off x="6489063" y="1825625"/>
            <a:ext cx="5202767" cy="4351338"/>
          </a:xfrm>
          <a:prstGeom prst="rect">
            <a:avLst/>
          </a:prstGeom>
        </p:spPr>
      </p:pic>
      <p:sp>
        <p:nvSpPr>
          <p:cNvPr id="8" name="TextBox 7"/>
          <p:cNvSpPr txBox="1"/>
          <p:nvPr/>
        </p:nvSpPr>
        <p:spPr>
          <a:xfrm>
            <a:off x="1798917" y="5366871"/>
            <a:ext cx="3502211" cy="307777"/>
          </a:xfrm>
          <a:prstGeom prst="rect">
            <a:avLst/>
          </a:prstGeom>
          <a:solidFill>
            <a:schemeClr val="bg1">
              <a:lumMod val="95000"/>
            </a:schemeClr>
          </a:solidFill>
        </p:spPr>
        <p:txBody>
          <a:bodyPr wrap="square" rtlCol="0">
            <a:spAutoFit/>
          </a:bodyPr>
          <a:lstStyle/>
          <a:p>
            <a:r>
              <a:rPr lang="en-US" sz="1400" dirty="0">
                <a:latin typeface="Arial" panose="020B0604020202020204" pitchFamily="34" charset="0"/>
                <a:cs typeface="Arial" panose="020B0604020202020204" pitchFamily="34" charset="0"/>
              </a:rPr>
              <a:t>Portable overhead crane (up to 2,000 </a:t>
            </a:r>
            <a:r>
              <a:rPr lang="en-US" sz="1400" dirty="0" err="1">
                <a:latin typeface="Arial" panose="020B0604020202020204" pitchFamily="34" charset="0"/>
                <a:cs typeface="Arial" panose="020B0604020202020204" pitchFamily="34" charset="0"/>
              </a:rPr>
              <a:t>lbs</a:t>
            </a:r>
            <a:r>
              <a:rPr lang="en-US" sz="1400" dirty="0">
                <a:latin typeface="Arial" panose="020B0604020202020204" pitchFamily="34" charset="0"/>
                <a:cs typeface="Arial" panose="020B0604020202020204" pitchFamily="34" charset="0"/>
              </a:rPr>
              <a:t>)</a:t>
            </a:r>
          </a:p>
        </p:txBody>
      </p:sp>
      <p:sp>
        <p:nvSpPr>
          <p:cNvPr id="9" name="TextBox 8"/>
          <p:cNvSpPr txBox="1"/>
          <p:nvPr/>
        </p:nvSpPr>
        <p:spPr>
          <a:xfrm>
            <a:off x="7439720" y="5366870"/>
            <a:ext cx="3556986" cy="307777"/>
          </a:xfrm>
          <a:prstGeom prst="rect">
            <a:avLst/>
          </a:prstGeom>
          <a:solidFill>
            <a:schemeClr val="bg1">
              <a:lumMod val="95000"/>
            </a:schemeClr>
          </a:solidFill>
        </p:spPr>
        <p:txBody>
          <a:bodyPr wrap="square" rtlCol="0">
            <a:spAutoFit/>
          </a:bodyPr>
          <a:lstStyle/>
          <a:p>
            <a:r>
              <a:rPr lang="en-US" sz="1400" dirty="0">
                <a:latin typeface="Arial" panose="020B0604020202020204" pitchFamily="34" charset="0"/>
                <a:cs typeface="Arial" panose="020B0604020202020204" pitchFamily="34" charset="0"/>
              </a:rPr>
              <a:t>Load Testing (Converters, Inverters, VFDs)</a:t>
            </a:r>
          </a:p>
        </p:txBody>
      </p:sp>
    </p:spTree>
    <p:extLst>
      <p:ext uri="{BB962C8B-B14F-4D97-AF65-F5344CB8AC3E}">
        <p14:creationId xmlns:p14="http://schemas.microsoft.com/office/powerpoint/2010/main" val="424773865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6205960" y="1825625"/>
            <a:ext cx="5397659" cy="4351338"/>
          </a:xfrm>
        </p:spPr>
        <p:txBody>
          <a:bodyPr>
            <a:normAutofit/>
          </a:bodyPr>
          <a:lstStyle/>
          <a:p>
            <a:pPr marL="0" indent="0">
              <a:buNone/>
            </a:pPr>
            <a:r>
              <a:rPr lang="en-US" sz="1600" dirty="0">
                <a:solidFill>
                  <a:prstClr val="black"/>
                </a:solidFill>
              </a:rPr>
              <a:t>The Quad Plus engineering team has a proven history of designing, developing and improving upon electrical equipment, systems and processes. With more than twenty patents between our team, we continue to press the envelope of what technology can do.</a:t>
            </a:r>
          </a:p>
          <a:p>
            <a:pPr marL="0" indent="0">
              <a:buNone/>
            </a:pPr>
            <a:r>
              <a:rPr lang="en-US" sz="1600" b="1" dirty="0">
                <a:solidFill>
                  <a:srgbClr val="005B95"/>
                </a:solidFill>
              </a:rPr>
              <a:t>Our Leads:</a:t>
            </a:r>
          </a:p>
          <a:p>
            <a:pPr lvl="1"/>
            <a:r>
              <a:rPr lang="en-US" sz="1600" b="1" dirty="0">
                <a:solidFill>
                  <a:srgbClr val="005B95"/>
                </a:solidFill>
              </a:rPr>
              <a:t>Kent Wegley</a:t>
            </a:r>
          </a:p>
          <a:p>
            <a:pPr lvl="1"/>
            <a:r>
              <a:rPr lang="en-US" sz="1600" b="1" dirty="0">
                <a:solidFill>
                  <a:srgbClr val="005B95"/>
                </a:solidFill>
              </a:rPr>
              <a:t>Al Corcoran</a:t>
            </a:r>
          </a:p>
          <a:p>
            <a:pPr lvl="1"/>
            <a:r>
              <a:rPr lang="en-US" sz="1600" b="1" dirty="0">
                <a:solidFill>
                  <a:srgbClr val="005B95"/>
                </a:solidFill>
              </a:rPr>
              <a:t>Jeff Pollack</a:t>
            </a:r>
          </a:p>
          <a:p>
            <a:pPr lvl="1"/>
            <a:r>
              <a:rPr lang="en-US" sz="1600" b="1" dirty="0">
                <a:solidFill>
                  <a:srgbClr val="005B95"/>
                </a:solidFill>
              </a:rPr>
              <a:t>Jon Vernon</a:t>
            </a:r>
          </a:p>
          <a:p>
            <a:pPr lvl="1"/>
            <a:r>
              <a:rPr lang="en-US" sz="1600" b="1" dirty="0">
                <a:solidFill>
                  <a:srgbClr val="005B95"/>
                </a:solidFill>
              </a:rPr>
              <a:t>Herb Taylor</a:t>
            </a:r>
          </a:p>
          <a:p>
            <a:pPr marL="0" indent="0">
              <a:buNone/>
            </a:pPr>
            <a:r>
              <a:rPr lang="en-US" sz="1600" dirty="0">
                <a:solidFill>
                  <a:prstClr val="black"/>
                </a:solidFill>
              </a:rPr>
              <a:t>The Quad Plus engineering team excels in product research, product development and updates, quality control and promoting innovation. </a:t>
            </a:r>
          </a:p>
          <a:p>
            <a:pPr marL="0" indent="0">
              <a:buNone/>
            </a:pPr>
            <a:endParaRPr lang="en-US" sz="1400" dirty="0">
              <a:solidFill>
                <a:prstClr val="black"/>
              </a:solidFill>
            </a:endParaRPr>
          </a:p>
          <a:p>
            <a:pPr marL="0" indent="0">
              <a:buNone/>
            </a:pPr>
            <a:endParaRPr lang="en-US" sz="1400" dirty="0">
              <a:solidFill>
                <a:prstClr val="black"/>
              </a:solidFill>
            </a:endParaRPr>
          </a:p>
          <a:p>
            <a:endParaRPr lang="en-US" sz="1400" dirty="0">
              <a:solidFill>
                <a:prstClr val="black"/>
              </a:solidFill>
            </a:endParaRPr>
          </a:p>
          <a:p>
            <a:endParaRPr lang="en-US" sz="1400" dirty="0">
              <a:solidFill>
                <a:prstClr val="black"/>
              </a:solidFill>
            </a:endParaRPr>
          </a:p>
          <a:p>
            <a:endParaRPr lang="en-US" dirty="0"/>
          </a:p>
        </p:txBody>
      </p:sp>
      <p:sp>
        <p:nvSpPr>
          <p:cNvPr id="4" name="Title 3"/>
          <p:cNvSpPr>
            <a:spLocks noGrp="1"/>
          </p:cNvSpPr>
          <p:nvPr>
            <p:ph type="title"/>
          </p:nvPr>
        </p:nvSpPr>
        <p:spPr/>
        <p:txBody>
          <a:bodyPr>
            <a:normAutofit/>
          </a:bodyPr>
          <a:lstStyle/>
          <a:p>
            <a:r>
              <a:rPr lang="en-US" dirty="0"/>
              <a:t>Our Engineering Team</a:t>
            </a:r>
          </a:p>
        </p:txBody>
      </p:sp>
      <p:pic>
        <p:nvPicPr>
          <p:cNvPr id="10" name="Picture Placeholder 9"/>
          <p:cNvPicPr>
            <a:picLocks noGrp="1" noChangeAspect="1"/>
          </p:cNvPicPr>
          <p:nvPr>
            <p:ph type="pic" sz="quarter" idx="13"/>
          </p:nvPr>
        </p:nvPicPr>
        <p:blipFill rotWithShape="1">
          <a:blip r:embed="rId2" cstate="print">
            <a:extLst>
              <a:ext uri="{28A0092B-C50C-407E-A947-70E740481C1C}">
                <a14:useLocalDpi xmlns:a14="http://schemas.microsoft.com/office/drawing/2010/main" val="0"/>
              </a:ext>
            </a:extLst>
          </a:blip>
          <a:srcRect l="11562" t="16127" r="13437" b="21091"/>
          <a:stretch/>
        </p:blipFill>
        <p:spPr>
          <a:xfrm>
            <a:off x="599535" y="1953749"/>
            <a:ext cx="5426817" cy="3407701"/>
          </a:xfrm>
        </p:spPr>
      </p:pic>
    </p:spTree>
    <p:extLst>
      <p:ext uri="{BB962C8B-B14F-4D97-AF65-F5344CB8AC3E}">
        <p14:creationId xmlns:p14="http://schemas.microsoft.com/office/powerpoint/2010/main" val="42053654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7025CB-1B1B-A7C0-511E-1F5DEFA4B50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19CB990-26A4-5C4E-46DC-2A22A8521404}"/>
              </a:ext>
            </a:extLst>
          </p:cNvPr>
          <p:cNvSpPr>
            <a:spLocks noGrp="1"/>
          </p:cNvSpPr>
          <p:nvPr>
            <p:ph type="title"/>
          </p:nvPr>
        </p:nvSpPr>
        <p:spPr>
          <a:xfrm>
            <a:off x="2476449" y="3002097"/>
            <a:ext cx="7239102" cy="1137566"/>
          </a:xfrm>
        </p:spPr>
        <p:txBody>
          <a:bodyPr>
            <a:noAutofit/>
          </a:bodyPr>
          <a:lstStyle/>
          <a:p>
            <a:pPr algn="ctr"/>
            <a:r>
              <a:rPr lang="en-US" b="1" dirty="0">
                <a:solidFill>
                  <a:srgbClr val="005B95"/>
                </a:solidFill>
                <a:latin typeface="Arial"/>
                <a:cs typeface="Arial"/>
              </a:rPr>
              <a:t>Chicagoland Partners </a:t>
            </a:r>
            <a:br>
              <a:rPr lang="en-US" b="1" dirty="0">
                <a:latin typeface="Arial" panose="020B0604020202020204" pitchFamily="34" charset="0"/>
                <a:cs typeface="Arial" panose="020B0604020202020204" pitchFamily="34" charset="0"/>
              </a:rPr>
            </a:br>
            <a:endParaRPr lang="en-US" b="1" dirty="0">
              <a:solidFill>
                <a:srgbClr val="005B95"/>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24729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704712" y="536511"/>
            <a:ext cx="3320140" cy="523220"/>
          </a:xfrm>
          <a:prstGeom prst="rect">
            <a:avLst/>
          </a:prstGeom>
          <a:noFill/>
        </p:spPr>
        <p:txBody>
          <a:bodyPr wrap="none" rtlCol="0">
            <a:spAutoFit/>
          </a:bodyPr>
          <a:lstStyle/>
          <a:p>
            <a:r>
              <a:rPr lang="en-US" sz="2800" b="1" dirty="0">
                <a:solidFill>
                  <a:srgbClr val="005B95"/>
                </a:solidFill>
                <a:latin typeface="Arial" panose="020B0604020202020204" pitchFamily="34" charset="0"/>
                <a:cs typeface="Arial" panose="020B0604020202020204" pitchFamily="34" charset="0"/>
              </a:rPr>
              <a:t>Our Certifications </a:t>
            </a:r>
          </a:p>
        </p:txBody>
      </p:sp>
      <p:sp>
        <p:nvSpPr>
          <p:cNvPr id="5" name="Content Placeholder 3"/>
          <p:cNvSpPr txBox="1">
            <a:spLocks/>
          </p:cNvSpPr>
          <p:nvPr/>
        </p:nvSpPr>
        <p:spPr>
          <a:xfrm>
            <a:off x="797442" y="1414131"/>
            <a:ext cx="4850038" cy="5311134"/>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dirty="0">
                <a:solidFill>
                  <a:srgbClr val="005B95"/>
                </a:solidFill>
                <a:latin typeface="Arial" panose="020B0604020202020204" pitchFamily="34" charset="0"/>
                <a:cs typeface="Arial" panose="020B0604020202020204" pitchFamily="34" charset="0"/>
              </a:rPr>
              <a:t>Quality Standards Certifications </a:t>
            </a:r>
          </a:p>
          <a:p>
            <a:r>
              <a:rPr lang="en-US" sz="1600" dirty="0">
                <a:solidFill>
                  <a:prstClr val="black"/>
                </a:solidFill>
                <a:latin typeface="Arial" panose="020B0604020202020204" pitchFamily="34" charset="0"/>
                <a:cs typeface="Arial" panose="020B0604020202020204" pitchFamily="34" charset="0"/>
              </a:rPr>
              <a:t>Licensed Professional Engineers on Staff</a:t>
            </a:r>
          </a:p>
          <a:p>
            <a:r>
              <a:rPr lang="en-US" sz="1600" dirty="0">
                <a:solidFill>
                  <a:prstClr val="black"/>
                </a:solidFill>
                <a:latin typeface="Arial" panose="020B0604020202020204" pitchFamily="34" charset="0"/>
                <a:cs typeface="Arial" panose="020B0604020202020204" pitchFamily="34" charset="0"/>
              </a:rPr>
              <a:t>ISO 9001 Manufacturing Locations</a:t>
            </a:r>
          </a:p>
          <a:p>
            <a:r>
              <a:rPr lang="en-US" sz="1600" dirty="0">
                <a:solidFill>
                  <a:prstClr val="black"/>
                </a:solidFill>
                <a:latin typeface="Arial" panose="020B0604020202020204" pitchFamily="34" charset="0"/>
                <a:cs typeface="Arial" panose="020B0604020202020204" pitchFamily="34" charset="0"/>
              </a:rPr>
              <a:t>UL 508A</a:t>
            </a:r>
          </a:p>
          <a:p>
            <a:r>
              <a:rPr lang="en-US" sz="1600" dirty="0">
                <a:solidFill>
                  <a:prstClr val="black"/>
                </a:solidFill>
                <a:latin typeface="Arial" panose="020B0604020202020204" pitchFamily="34" charset="0"/>
                <a:cs typeface="Arial" panose="020B0604020202020204" pitchFamily="34" charset="0"/>
              </a:rPr>
              <a:t>UL 698A</a:t>
            </a:r>
          </a:p>
          <a:p>
            <a:r>
              <a:rPr lang="en-US" sz="1600" dirty="0">
                <a:solidFill>
                  <a:prstClr val="black"/>
                </a:solidFill>
                <a:latin typeface="Arial" panose="020B0604020202020204" pitchFamily="34" charset="0"/>
                <a:cs typeface="Arial" panose="020B0604020202020204" pitchFamily="34" charset="0"/>
              </a:rPr>
              <a:t>UL 1203 </a:t>
            </a:r>
          </a:p>
          <a:p>
            <a:r>
              <a:rPr lang="en-US" sz="1600" dirty="0">
                <a:solidFill>
                  <a:prstClr val="black"/>
                </a:solidFill>
                <a:latin typeface="Arial" panose="020B0604020202020204" pitchFamily="34" charset="0"/>
                <a:cs typeface="Arial" panose="020B0604020202020204" pitchFamily="34" charset="0"/>
              </a:rPr>
              <a:t>CE Certified</a:t>
            </a:r>
          </a:p>
          <a:p>
            <a:pPr marL="0" indent="0">
              <a:buNone/>
            </a:pPr>
            <a:r>
              <a:rPr lang="en-US" sz="1600" b="1" dirty="0">
                <a:solidFill>
                  <a:srgbClr val="005B95"/>
                </a:solidFill>
                <a:latin typeface="Arial" panose="020B0604020202020204" pitchFamily="34" charset="0"/>
                <a:cs typeface="Arial" panose="020B0604020202020204" pitchFamily="34" charset="0"/>
              </a:rPr>
              <a:t>Authorized Solution Provider for:</a:t>
            </a:r>
            <a:endParaRPr lang="en-US" sz="1600" dirty="0">
              <a:solidFill>
                <a:prstClr val="black"/>
              </a:solidFill>
              <a:latin typeface="Arial" panose="020B0604020202020204" pitchFamily="34" charset="0"/>
              <a:cs typeface="Arial" panose="020B0604020202020204" pitchFamily="34" charset="0"/>
            </a:endParaRPr>
          </a:p>
          <a:p>
            <a:r>
              <a:rPr lang="en-US" sz="1600" dirty="0">
                <a:solidFill>
                  <a:prstClr val="black"/>
                </a:solidFill>
                <a:latin typeface="Arial" panose="020B0604020202020204" pitchFamily="34" charset="0"/>
                <a:cs typeface="Arial" panose="020B0604020202020204" pitchFamily="34" charset="0"/>
              </a:rPr>
              <a:t>Siemens Solution Provider Automation and Drives </a:t>
            </a:r>
          </a:p>
          <a:p>
            <a:r>
              <a:rPr lang="en-US" sz="1600" dirty="0">
                <a:solidFill>
                  <a:prstClr val="black"/>
                </a:solidFill>
                <a:latin typeface="Arial" panose="020B0604020202020204" pitchFamily="34" charset="0"/>
                <a:cs typeface="Arial" panose="020B0604020202020204" pitchFamily="34" charset="0"/>
              </a:rPr>
              <a:t>Rockwell System Integrator</a:t>
            </a:r>
          </a:p>
          <a:p>
            <a:r>
              <a:rPr lang="en-US" sz="1600" dirty="0">
                <a:solidFill>
                  <a:prstClr val="black"/>
                </a:solidFill>
                <a:latin typeface="Arial" panose="020B0604020202020204" pitchFamily="34" charset="0"/>
                <a:cs typeface="Arial" panose="020B0604020202020204" pitchFamily="34" charset="0"/>
              </a:rPr>
              <a:t>Rockwell Solution Provider Automation and Drives – QPEU</a:t>
            </a:r>
          </a:p>
          <a:p>
            <a:r>
              <a:rPr lang="en-US" sz="1600" dirty="0">
                <a:solidFill>
                  <a:prstClr val="black"/>
                </a:solidFill>
                <a:latin typeface="Arial" panose="020B0604020202020204" pitchFamily="34" charset="0"/>
                <a:cs typeface="Arial" panose="020B0604020202020204" pitchFamily="34" charset="0"/>
              </a:rPr>
              <a:t>Siemens System Integrator – QPEU</a:t>
            </a:r>
          </a:p>
          <a:p>
            <a:r>
              <a:rPr lang="en-US" sz="1600" dirty="0">
                <a:solidFill>
                  <a:prstClr val="black"/>
                </a:solidFill>
                <a:latin typeface="Arial" panose="020B0604020202020204" pitchFamily="34" charset="0"/>
                <a:cs typeface="Arial" panose="020B0604020202020204" pitchFamily="34" charset="0"/>
              </a:rPr>
              <a:t>Control Techniques, USA National System Integrator </a:t>
            </a:r>
          </a:p>
          <a:p>
            <a:r>
              <a:rPr lang="en-US" sz="1600" dirty="0">
                <a:solidFill>
                  <a:prstClr val="black"/>
                </a:solidFill>
                <a:latin typeface="Arial" panose="020B0604020202020204" pitchFamily="34" charset="0"/>
                <a:cs typeface="Arial" panose="020B0604020202020204" pitchFamily="34" charset="0"/>
              </a:rPr>
              <a:t>ABB Value Provider &amp; Crane Certified</a:t>
            </a:r>
          </a:p>
          <a:p>
            <a:endParaRPr lang="en-US" sz="1600" dirty="0">
              <a:solidFill>
                <a:prstClr val="black"/>
              </a:solidFill>
              <a:latin typeface="Arial" panose="020B0604020202020204" pitchFamily="34" charset="0"/>
              <a:cs typeface="Arial" panose="020B0604020202020204" pitchFamily="34" charset="0"/>
            </a:endParaRPr>
          </a:p>
          <a:p>
            <a:pPr marL="0" indent="0">
              <a:buNone/>
            </a:pPr>
            <a:endParaRPr lang="en-US" sz="2400" dirty="0">
              <a:solidFill>
                <a:prstClr val="black"/>
              </a:solidFill>
              <a:latin typeface="Calibri" panose="020F0502020204030204"/>
            </a:endParaRPr>
          </a:p>
          <a:p>
            <a:endParaRPr lang="en-US" sz="2400" dirty="0">
              <a:solidFill>
                <a:prstClr val="black"/>
              </a:solidFill>
              <a:latin typeface="Calibri" panose="020F0502020204030204"/>
            </a:endParaRPr>
          </a:p>
          <a:p>
            <a:pPr lvl="1"/>
            <a:endParaRPr lang="en-US" sz="2000" dirty="0">
              <a:solidFill>
                <a:prstClr val="black"/>
              </a:solidFill>
              <a:latin typeface="Calibri" panose="020F0502020204030204"/>
            </a:endParaRPr>
          </a:p>
          <a:p>
            <a:pPr>
              <a:buNone/>
            </a:pPr>
            <a:endParaRPr lang="en-US" sz="3000" dirty="0">
              <a:solidFill>
                <a:prstClr val="black"/>
              </a:solidFill>
              <a:latin typeface="Calibri" panose="020F0502020204030204"/>
            </a:endParaRPr>
          </a:p>
        </p:txBody>
      </p:sp>
      <p:sp>
        <p:nvSpPr>
          <p:cNvPr id="6" name="Content Placeholder 3_"/>
          <p:cNvSpPr txBox="1">
            <a:spLocks/>
          </p:cNvSpPr>
          <p:nvPr/>
        </p:nvSpPr>
        <p:spPr>
          <a:xfrm>
            <a:off x="6095999" y="1414131"/>
            <a:ext cx="5387163" cy="49073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solidFill>
                  <a:prstClr val="black"/>
                </a:solidFill>
                <a:latin typeface="Arial" panose="020B0604020202020204" pitchFamily="34" charset="0"/>
                <a:cs typeface="Arial" panose="020B0604020202020204" pitchFamily="34" charset="0"/>
              </a:rPr>
              <a:t>Wonderware Archestra Certified</a:t>
            </a:r>
          </a:p>
          <a:p>
            <a:r>
              <a:rPr lang="en-US" sz="1600" dirty="0">
                <a:solidFill>
                  <a:prstClr val="black"/>
                </a:solidFill>
                <a:latin typeface="Arial" panose="020B0604020202020204" pitchFamily="34" charset="0"/>
                <a:cs typeface="Arial" panose="020B0604020202020204" pitchFamily="34" charset="0"/>
              </a:rPr>
              <a:t>Inductive (Ignition) Automation Certified Integrator</a:t>
            </a:r>
          </a:p>
          <a:p>
            <a:pPr marL="0" indent="0">
              <a:buNone/>
            </a:pPr>
            <a:r>
              <a:rPr lang="en-US" sz="1600" b="1" dirty="0">
                <a:solidFill>
                  <a:srgbClr val="005B95"/>
                </a:solidFill>
                <a:latin typeface="Arial" panose="020B0604020202020204" pitchFamily="34" charset="0"/>
                <a:cs typeface="Arial" panose="020B0604020202020204" pitchFamily="34" charset="0"/>
              </a:rPr>
              <a:t>Safety Standards Certifications </a:t>
            </a:r>
          </a:p>
          <a:p>
            <a:r>
              <a:rPr lang="en-US" sz="1600" dirty="0">
                <a:solidFill>
                  <a:prstClr val="black"/>
                </a:solidFill>
                <a:latin typeface="Arial" panose="020B0604020202020204" pitchFamily="34" charset="0"/>
                <a:cs typeface="Arial" panose="020B0604020202020204" pitchFamily="34" charset="0"/>
              </a:rPr>
              <a:t>TUV Rheinland Certified Safety </a:t>
            </a:r>
          </a:p>
          <a:p>
            <a:r>
              <a:rPr lang="en-US" sz="1600" dirty="0">
                <a:solidFill>
                  <a:prstClr val="black"/>
                </a:solidFill>
                <a:latin typeface="Arial" panose="020B0604020202020204" pitchFamily="34" charset="0"/>
                <a:cs typeface="Arial" panose="020B0604020202020204" pitchFamily="34" charset="0"/>
              </a:rPr>
              <a:t>TUV SUD Certified Safety</a:t>
            </a:r>
          </a:p>
          <a:p>
            <a:r>
              <a:rPr lang="en-US" sz="1600" dirty="0">
                <a:solidFill>
                  <a:prstClr val="black"/>
                </a:solidFill>
                <a:latin typeface="Arial" panose="020B0604020202020204" pitchFamily="34" charset="0"/>
                <a:cs typeface="Arial" panose="020B0604020202020204" pitchFamily="34" charset="0"/>
              </a:rPr>
              <a:t>Siemens Certified Safety Professionals</a:t>
            </a:r>
          </a:p>
          <a:p>
            <a:pPr marL="0" indent="0">
              <a:buNone/>
            </a:pPr>
            <a:r>
              <a:rPr lang="en-US" sz="1600" b="1" dirty="0">
                <a:solidFill>
                  <a:srgbClr val="005B95"/>
                </a:solidFill>
                <a:latin typeface="Arial" panose="020B0604020202020204" pitchFamily="34" charset="0"/>
                <a:cs typeface="Arial" panose="020B0604020202020204" pitchFamily="34" charset="0"/>
              </a:rPr>
              <a:t>Repair Certifications </a:t>
            </a:r>
          </a:p>
          <a:p>
            <a:r>
              <a:rPr lang="en-US" sz="1600" dirty="0">
                <a:latin typeface="Arial" panose="020B0604020202020204" pitchFamily="34" charset="0"/>
                <a:cs typeface="Arial" panose="020B0604020202020204" pitchFamily="34" charset="0"/>
              </a:rPr>
              <a:t>Siemens AG Certified Repair – Specific Products</a:t>
            </a:r>
          </a:p>
          <a:p>
            <a:r>
              <a:rPr lang="en-US" sz="1600" dirty="0">
                <a:latin typeface="Arial" panose="020B0604020202020204" pitchFamily="34" charset="0"/>
                <a:cs typeface="Arial" panose="020B0604020202020204" pitchFamily="34" charset="0"/>
              </a:rPr>
              <a:t>PEARL Certified – Circuit Breakers </a:t>
            </a:r>
          </a:p>
          <a:p>
            <a:r>
              <a:rPr lang="en-US" sz="1600" dirty="0">
                <a:latin typeface="Arial" panose="020B0604020202020204" pitchFamily="34" charset="0"/>
                <a:cs typeface="Arial" panose="020B0604020202020204" pitchFamily="34" charset="0"/>
              </a:rPr>
              <a:t>NETA Certification – Electrical Testing</a:t>
            </a:r>
          </a:p>
          <a:p>
            <a:r>
              <a:rPr lang="en-US" sz="1600" dirty="0">
                <a:latin typeface="Arial" panose="020B0604020202020204" pitchFamily="34" charset="0"/>
                <a:cs typeface="Arial" panose="020B0604020202020204" pitchFamily="34" charset="0"/>
              </a:rPr>
              <a:t>Control Techniques, USA Certified Repair Center</a:t>
            </a:r>
          </a:p>
          <a:p>
            <a:r>
              <a:rPr lang="en-US" sz="1600" dirty="0">
                <a:latin typeface="Arial" panose="020B0604020202020204" pitchFamily="34" charset="0"/>
                <a:cs typeface="Arial" panose="020B0604020202020204" pitchFamily="34" charset="0"/>
              </a:rPr>
              <a:t>Microsoft Partner</a:t>
            </a:r>
          </a:p>
          <a:p>
            <a:r>
              <a:rPr lang="en-US" sz="1600" dirty="0">
                <a:latin typeface="Arial" panose="020B0604020202020204" pitchFamily="34" charset="0"/>
                <a:cs typeface="Arial" panose="020B0604020202020204" pitchFamily="34" charset="0"/>
              </a:rPr>
              <a:t>HPE OEM</a:t>
            </a:r>
          </a:p>
          <a:p>
            <a:r>
              <a:rPr lang="en-US" sz="1600" dirty="0">
                <a:latin typeface="Arial" panose="020B0604020202020204" pitchFamily="34" charset="0"/>
                <a:cs typeface="Arial" panose="020B0604020202020204" pitchFamily="34" charset="0"/>
              </a:rPr>
              <a:t>ABB accredited Drive Repair Partner</a:t>
            </a:r>
          </a:p>
          <a:p>
            <a:r>
              <a:rPr lang="en-US" sz="1600" dirty="0">
                <a:latin typeface="Arial" panose="020B0604020202020204" pitchFamily="34" charset="0"/>
                <a:cs typeface="Arial" panose="020B0604020202020204" pitchFamily="34" charset="0"/>
              </a:rPr>
              <a:t>Siemens accredited Drive Repair Partner</a:t>
            </a:r>
            <a:endParaRPr lang="en-US" sz="1600" dirty="0">
              <a:latin typeface="Calibri" panose="020F0502020204030204"/>
            </a:endParaRPr>
          </a:p>
        </p:txBody>
      </p:sp>
    </p:spTree>
    <p:extLst>
      <p:ext uri="{BB962C8B-B14F-4D97-AF65-F5344CB8AC3E}">
        <p14:creationId xmlns:p14="http://schemas.microsoft.com/office/powerpoint/2010/main" val="273876168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3F483B-7787-3C04-5F65-654457C1C993}"/>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7EDDA56-C881-B162-7EE9-4F74FE3661E0}"/>
              </a:ext>
            </a:extLst>
          </p:cNvPr>
          <p:cNvSpPr>
            <a:spLocks noGrp="1"/>
          </p:cNvSpPr>
          <p:nvPr>
            <p:ph sz="half" idx="1"/>
          </p:nvPr>
        </p:nvSpPr>
        <p:spPr>
          <a:xfrm>
            <a:off x="6205960" y="1825625"/>
            <a:ext cx="5397659" cy="4351338"/>
          </a:xfrm>
        </p:spPr>
        <p:txBody>
          <a:bodyPr>
            <a:normAutofit/>
          </a:bodyPr>
          <a:lstStyle/>
          <a:p>
            <a:pPr marL="0" indent="0">
              <a:buNone/>
            </a:pPr>
            <a:endParaRPr lang="en-US" sz="1400" dirty="0">
              <a:solidFill>
                <a:prstClr val="black"/>
              </a:solidFill>
            </a:endParaRPr>
          </a:p>
          <a:p>
            <a:pPr marL="0" indent="0">
              <a:buNone/>
            </a:pPr>
            <a:endParaRPr lang="en-US" sz="1400" dirty="0">
              <a:solidFill>
                <a:prstClr val="black"/>
              </a:solidFill>
            </a:endParaRPr>
          </a:p>
          <a:p>
            <a:endParaRPr lang="en-US" sz="1400" dirty="0">
              <a:solidFill>
                <a:prstClr val="black"/>
              </a:solidFill>
            </a:endParaRPr>
          </a:p>
          <a:p>
            <a:endParaRPr lang="en-US" sz="1400" dirty="0">
              <a:solidFill>
                <a:prstClr val="black"/>
              </a:solidFill>
            </a:endParaRPr>
          </a:p>
          <a:p>
            <a:endParaRPr lang="en-US" dirty="0"/>
          </a:p>
        </p:txBody>
      </p:sp>
      <p:sp>
        <p:nvSpPr>
          <p:cNvPr id="4" name="Title 3">
            <a:extLst>
              <a:ext uri="{FF2B5EF4-FFF2-40B4-BE49-F238E27FC236}">
                <a16:creationId xmlns:a16="http://schemas.microsoft.com/office/drawing/2014/main" id="{641F9032-38C8-8521-E047-3F6F43A5BB46}"/>
              </a:ext>
            </a:extLst>
          </p:cNvPr>
          <p:cNvSpPr>
            <a:spLocks noGrp="1"/>
          </p:cNvSpPr>
          <p:nvPr>
            <p:ph type="title"/>
          </p:nvPr>
        </p:nvSpPr>
        <p:spPr>
          <a:xfrm>
            <a:off x="8883450" y="215086"/>
            <a:ext cx="3053546" cy="804672"/>
          </a:xfrm>
        </p:spPr>
        <p:txBody>
          <a:bodyPr>
            <a:normAutofit/>
          </a:bodyPr>
          <a:lstStyle/>
          <a:p>
            <a:r>
              <a:rPr lang="en-US" dirty="0"/>
              <a:t>ZENTEL TECH</a:t>
            </a:r>
          </a:p>
        </p:txBody>
      </p:sp>
      <p:sp>
        <p:nvSpPr>
          <p:cNvPr id="5" name="Picture Placeholder 4">
            <a:extLst>
              <a:ext uri="{FF2B5EF4-FFF2-40B4-BE49-F238E27FC236}">
                <a16:creationId xmlns:a16="http://schemas.microsoft.com/office/drawing/2014/main" id="{81C45A61-69E6-542E-9F76-338F05362D4A}"/>
              </a:ext>
            </a:extLst>
          </p:cNvPr>
          <p:cNvSpPr>
            <a:spLocks noGrp="1"/>
          </p:cNvSpPr>
          <p:nvPr>
            <p:ph type="pic" sz="quarter" idx="13"/>
          </p:nvPr>
        </p:nvSpPr>
        <p:spPr>
          <a:xfrm>
            <a:off x="772658" y="1568565"/>
            <a:ext cx="7122947" cy="4351338"/>
          </a:xfrm>
        </p:spPr>
        <p:txBody>
          <a:bodyPr>
            <a:normAutofit lnSpcReduction="10000"/>
          </a:bodyPr>
          <a:lstStyle/>
          <a:p>
            <a:pPr marL="0" indent="0">
              <a:buNone/>
            </a:pPr>
            <a:r>
              <a:rPr lang="en-US" sz="1600" dirty="0">
                <a:latin typeface="Arial"/>
                <a:cs typeface="Arial"/>
              </a:rPr>
              <a:t>At </a:t>
            </a:r>
            <a:r>
              <a:rPr lang="en-US" sz="1600" dirty="0" err="1">
                <a:latin typeface="Arial"/>
                <a:cs typeface="Arial"/>
              </a:rPr>
              <a:t>Zentel</a:t>
            </a:r>
            <a:r>
              <a:rPr lang="en-US" sz="1600" dirty="0">
                <a:latin typeface="Arial"/>
                <a:cs typeface="Arial"/>
              </a:rPr>
              <a:t> Tech, you can harness the full potential of your facility with a seamlessly designed project that perfectly meets your mechanical and HVAC needs. Our team of creative, solution-focused engineers is dedicated to surpassing your project’s specifications. Get the confidence and reliability you need, with consistent and precise results crafted through rigorous testing and commissioning.</a:t>
            </a:r>
          </a:p>
          <a:p>
            <a:pPr marL="0" indent="0">
              <a:buNone/>
            </a:pPr>
            <a:r>
              <a:rPr lang="en-US" sz="1600" b="1" dirty="0">
                <a:solidFill>
                  <a:srgbClr val="005B95"/>
                </a:solidFill>
                <a:latin typeface="Arial" panose="020B0604020202020204" pitchFamily="34" charset="0"/>
                <a:cs typeface="Arial" panose="020B0604020202020204" pitchFamily="34" charset="0"/>
              </a:rPr>
              <a:t>Our Services </a:t>
            </a:r>
          </a:p>
          <a:p>
            <a:r>
              <a:rPr lang="en-US" sz="1600" dirty="0">
                <a:latin typeface="Arial"/>
                <a:cs typeface="Arial"/>
              </a:rPr>
              <a:t>Mechanical and Process Piping</a:t>
            </a:r>
            <a:endParaRPr lang="en-US" sz="1600" dirty="0">
              <a:latin typeface="Arial" panose="020B0604020202020204" pitchFamily="34" charset="0"/>
              <a:cs typeface="Arial" panose="020B0604020202020204" pitchFamily="34" charset="0"/>
            </a:endParaRPr>
          </a:p>
          <a:p>
            <a:r>
              <a:rPr lang="en-US" sz="1600" dirty="0">
                <a:latin typeface="Arial"/>
                <a:cs typeface="Arial"/>
              </a:rPr>
              <a:t>Plumbing &amp; Plumbing Field Service</a:t>
            </a:r>
            <a:endParaRPr lang="en-US" sz="1600"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HVAC and Refrigeration</a:t>
            </a:r>
          </a:p>
          <a:p>
            <a:r>
              <a:rPr lang="en-US" sz="1600" dirty="0">
                <a:latin typeface="Arial" panose="020B0604020202020204" pitchFamily="34" charset="0"/>
                <a:cs typeface="Arial" panose="020B0604020202020204" pitchFamily="34" charset="0"/>
              </a:rPr>
              <a:t>Controlled Environment Testing and Repair</a:t>
            </a:r>
          </a:p>
          <a:p>
            <a:pPr marL="0" indent="0">
              <a:buNone/>
            </a:pPr>
            <a:r>
              <a:rPr lang="en-US" sz="1600" b="1" dirty="0">
                <a:solidFill>
                  <a:srgbClr val="005B95"/>
                </a:solidFill>
                <a:latin typeface="Arial" panose="020B0604020202020204" pitchFamily="34" charset="0"/>
                <a:cs typeface="Arial" panose="020B0604020202020204" pitchFamily="34" charset="0"/>
              </a:rPr>
              <a:t>Our Process </a:t>
            </a:r>
          </a:p>
          <a:p>
            <a:r>
              <a:rPr lang="en-US" sz="1600" dirty="0">
                <a:latin typeface="Arial" panose="020B0604020202020204" pitchFamily="34" charset="0"/>
                <a:cs typeface="Arial" panose="020B0604020202020204" pitchFamily="34" charset="0"/>
              </a:rPr>
              <a:t>Expert Design and Engineering </a:t>
            </a:r>
          </a:p>
          <a:p>
            <a:r>
              <a:rPr lang="en-US" sz="1600" dirty="0">
                <a:latin typeface="Arial" panose="020B0604020202020204" pitchFamily="34" charset="0"/>
                <a:cs typeface="Arial" panose="020B0604020202020204" pitchFamily="34" charset="0"/>
              </a:rPr>
              <a:t>Total Installation Solutions </a:t>
            </a:r>
          </a:p>
          <a:p>
            <a:r>
              <a:rPr lang="en-US" sz="1600" dirty="0">
                <a:latin typeface="Arial" panose="020B0604020202020204" pitchFamily="34" charset="0"/>
                <a:cs typeface="Arial" panose="020B0604020202020204" pitchFamily="34" charset="0"/>
              </a:rPr>
              <a:t>Verification Excellence</a:t>
            </a:r>
          </a:p>
          <a:p>
            <a:pPr marL="0" indent="0">
              <a:buNone/>
            </a:pPr>
            <a:endParaRPr lang="en-US" sz="1400" dirty="0">
              <a:latin typeface="Arial" panose="020B0604020202020204" pitchFamily="34" charset="0"/>
              <a:cs typeface="Arial" panose="020B0604020202020204" pitchFamily="34" charset="0"/>
            </a:endParaRPr>
          </a:p>
        </p:txBody>
      </p:sp>
      <p:pic>
        <p:nvPicPr>
          <p:cNvPr id="8" name="Picture 7" descr="A logo for a company&#10;&#10;Description automatically generated">
            <a:extLst>
              <a:ext uri="{FF2B5EF4-FFF2-40B4-BE49-F238E27FC236}">
                <a16:creationId xmlns:a16="http://schemas.microsoft.com/office/drawing/2014/main" id="{13344043-261B-1690-1BBE-959AF5E2ECC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2263"/>
          <a:stretch/>
        </p:blipFill>
        <p:spPr>
          <a:xfrm>
            <a:off x="8159396" y="1276818"/>
            <a:ext cx="3415131" cy="4148014"/>
          </a:xfrm>
          <a:prstGeom prst="rect">
            <a:avLst/>
          </a:prstGeom>
        </p:spPr>
      </p:pic>
      <p:sp>
        <p:nvSpPr>
          <p:cNvPr id="3" name="TextBox 2">
            <a:extLst>
              <a:ext uri="{FF2B5EF4-FFF2-40B4-BE49-F238E27FC236}">
                <a16:creationId xmlns:a16="http://schemas.microsoft.com/office/drawing/2014/main" id="{5416EE13-A40B-0105-26AC-BCFF87BFD737}"/>
              </a:ext>
            </a:extLst>
          </p:cNvPr>
          <p:cNvSpPr txBox="1"/>
          <p:nvPr/>
        </p:nvSpPr>
        <p:spPr>
          <a:xfrm>
            <a:off x="5191379" y="2847557"/>
            <a:ext cx="3256221" cy="3200876"/>
          </a:xfrm>
          <a:prstGeom prst="rect">
            <a:avLst/>
          </a:prstGeom>
          <a:noFill/>
        </p:spPr>
        <p:txBody>
          <a:bodyPr wrap="square" lIns="91440" tIns="45720" rIns="91440" bIns="45720" numCol="1" rtlCol="0" anchor="t">
            <a:spAutoFit/>
          </a:bodyPr>
          <a:lstStyle/>
          <a:p>
            <a:pPr marL="0" indent="0">
              <a:buNone/>
            </a:pPr>
            <a:r>
              <a:rPr lang="en-US" sz="1600" b="1" dirty="0">
                <a:solidFill>
                  <a:srgbClr val="005B95"/>
                </a:solidFill>
                <a:latin typeface="Arial" panose="020B0604020202020204" pitchFamily="34" charset="0"/>
                <a:cs typeface="Arial" panose="020B0604020202020204" pitchFamily="34" charset="0"/>
              </a:rPr>
              <a:t>Industries We Serve</a:t>
            </a:r>
          </a:p>
          <a:p>
            <a:pPr marL="285750" indent="-285750">
              <a:lnSpc>
                <a:spcPct val="150000"/>
              </a:lnSpc>
              <a:buFont typeface="Arial" panose="020B0604020202020204" pitchFamily="34" charset="0"/>
              <a:buChar char="•"/>
            </a:pPr>
            <a:r>
              <a:rPr lang="en-US" sz="1600" dirty="0">
                <a:latin typeface="Arial" panose="020B0604020202020204" pitchFamily="34" charset="0"/>
                <a:cs typeface="Arial" panose="020B0604020202020204" pitchFamily="34" charset="0"/>
              </a:rPr>
              <a:t>Hospitals </a:t>
            </a:r>
          </a:p>
          <a:p>
            <a:pPr marL="285750" indent="-285750">
              <a:lnSpc>
                <a:spcPct val="150000"/>
              </a:lnSpc>
              <a:buFont typeface="Arial" panose="020B0604020202020204" pitchFamily="34" charset="0"/>
              <a:buChar char="•"/>
            </a:pPr>
            <a:r>
              <a:rPr lang="en-US" sz="1600" dirty="0">
                <a:latin typeface="Arial"/>
                <a:cs typeface="Arial"/>
              </a:rPr>
              <a:t>Schools/Universities</a:t>
            </a:r>
            <a:endParaRPr lang="en-US" sz="1600" dirty="0">
              <a:latin typeface="Calibri" panose="020F0502020204030204"/>
              <a:ea typeface="Calibri" panose="020F0502020204030204"/>
              <a:cs typeface="Calibri" panose="020F0502020204030204"/>
            </a:endParaRPr>
          </a:p>
          <a:p>
            <a:pPr marL="285750" indent="-285750">
              <a:lnSpc>
                <a:spcPct val="150000"/>
              </a:lnSpc>
              <a:buFont typeface="Arial" panose="020B0604020202020204" pitchFamily="34" charset="0"/>
              <a:buChar char="•"/>
            </a:pPr>
            <a:r>
              <a:rPr lang="en-US" sz="1600" dirty="0">
                <a:latin typeface="Arial"/>
                <a:cs typeface="Arial"/>
              </a:rPr>
              <a:t>Laboratories</a:t>
            </a:r>
            <a:endParaRPr lang="en-US" sz="1600" dirty="0"/>
          </a:p>
          <a:p>
            <a:pPr marL="285750" indent="-285750">
              <a:lnSpc>
                <a:spcPct val="150000"/>
              </a:lnSpc>
              <a:buFont typeface="Arial" panose="020B0604020202020204" pitchFamily="34" charset="0"/>
              <a:buChar char="•"/>
            </a:pPr>
            <a:r>
              <a:rPr lang="en-US" sz="1600" dirty="0">
                <a:latin typeface="Arial" panose="020B0604020202020204" pitchFamily="34" charset="0"/>
                <a:cs typeface="Arial" panose="020B0604020202020204" pitchFamily="34" charset="0"/>
              </a:rPr>
              <a:t>Office Buildings </a:t>
            </a:r>
          </a:p>
          <a:p>
            <a:pPr marL="285750" indent="-285750">
              <a:lnSpc>
                <a:spcPct val="150000"/>
              </a:lnSpc>
              <a:buFont typeface="Arial" panose="020B0604020202020204" pitchFamily="34" charset="0"/>
              <a:buChar char="•"/>
            </a:pPr>
            <a:r>
              <a:rPr lang="en-US" sz="1600" dirty="0">
                <a:latin typeface="Arial"/>
                <a:cs typeface="Arial"/>
              </a:rPr>
              <a:t>Data Centers</a:t>
            </a:r>
            <a:endParaRPr lang="en-US" sz="1600" dirty="0">
              <a:latin typeface="Arial" panose="020B0604020202020204" pitchFamily="34" charset="0"/>
              <a:cs typeface="Arial" panose="020B0604020202020204" pitchFamily="34" charset="0"/>
            </a:endParaRPr>
          </a:p>
          <a:p>
            <a:pPr marL="285750" indent="-285750">
              <a:lnSpc>
                <a:spcPct val="150000"/>
              </a:lnSpc>
              <a:buFont typeface="Arial" panose="020B0604020202020204" pitchFamily="34" charset="0"/>
              <a:buChar char="•"/>
            </a:pPr>
            <a:r>
              <a:rPr lang="en-US" sz="1600" dirty="0">
                <a:latin typeface="Arial" panose="020B0604020202020204" pitchFamily="34" charset="0"/>
                <a:cs typeface="Arial" panose="020B0604020202020204" pitchFamily="34" charset="0"/>
              </a:rPr>
              <a:t>Power Houses </a:t>
            </a:r>
          </a:p>
          <a:p>
            <a:pPr marL="285750" indent="-285750">
              <a:lnSpc>
                <a:spcPct val="150000"/>
              </a:lnSpc>
              <a:buFont typeface="Arial" panose="020B0604020202020204" pitchFamily="34" charset="0"/>
              <a:buChar char="•"/>
            </a:pPr>
            <a:r>
              <a:rPr lang="en-US" sz="1600" dirty="0">
                <a:latin typeface="Arial" panose="020B0604020202020204" pitchFamily="34" charset="0"/>
                <a:cs typeface="Arial" panose="020B0604020202020204" pitchFamily="34" charset="0"/>
              </a:rPr>
              <a:t>Central Plants </a:t>
            </a:r>
          </a:p>
          <a:p>
            <a:endParaRPr lang="en-US" dirty="0"/>
          </a:p>
        </p:txBody>
      </p:sp>
      <p:sp>
        <p:nvSpPr>
          <p:cNvPr id="7" name="TextBox 6">
            <a:extLst>
              <a:ext uri="{FF2B5EF4-FFF2-40B4-BE49-F238E27FC236}">
                <a16:creationId xmlns:a16="http://schemas.microsoft.com/office/drawing/2014/main" id="{2B997CAF-6B10-6733-39C5-4ED7951547BD}"/>
              </a:ext>
            </a:extLst>
          </p:cNvPr>
          <p:cNvSpPr txBox="1"/>
          <p:nvPr/>
        </p:nvSpPr>
        <p:spPr>
          <a:xfrm>
            <a:off x="508867" y="5856884"/>
            <a:ext cx="11174266" cy="553998"/>
          </a:xfrm>
          <a:prstGeom prst="rect">
            <a:avLst/>
          </a:prstGeom>
          <a:noFill/>
        </p:spPr>
        <p:txBody>
          <a:bodyPr wrap="square" lIns="91440" tIns="45720" rIns="91440" bIns="45720" rtlCol="0" anchor="t">
            <a:spAutoFit/>
          </a:bodyPr>
          <a:lstStyle/>
          <a:p>
            <a:pPr algn="ctr"/>
            <a:r>
              <a:rPr lang="en-US" sz="1200" b="1" i="1" dirty="0">
                <a:solidFill>
                  <a:srgbClr val="005B95"/>
                </a:solidFill>
                <a:latin typeface="Arial"/>
                <a:cs typeface="Arial"/>
              </a:rPr>
              <a:t>Through ingenuity and groundbreaking innovation, we help our customers experience the best performance from their mechanical systems. </a:t>
            </a:r>
            <a:endParaRPr lang="en-US" sz="1800" b="1" i="1" dirty="0">
              <a:solidFill>
                <a:srgbClr val="005B95"/>
              </a:solidFill>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12554152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5A0FBA-C2C8-4E1C-CF8F-4C8C6A9D8320}"/>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C23A63E-0236-563B-9FAE-D5817031A5F4}"/>
              </a:ext>
            </a:extLst>
          </p:cNvPr>
          <p:cNvSpPr>
            <a:spLocks noGrp="1"/>
          </p:cNvSpPr>
          <p:nvPr>
            <p:ph sz="half" idx="1"/>
          </p:nvPr>
        </p:nvSpPr>
        <p:spPr>
          <a:xfrm>
            <a:off x="6205960" y="1825625"/>
            <a:ext cx="5397659" cy="4351338"/>
          </a:xfrm>
        </p:spPr>
        <p:txBody>
          <a:bodyPr>
            <a:normAutofit/>
          </a:bodyPr>
          <a:lstStyle/>
          <a:p>
            <a:pPr marL="0" indent="0">
              <a:buNone/>
            </a:pPr>
            <a:endParaRPr lang="en-US" sz="1400" dirty="0">
              <a:solidFill>
                <a:prstClr val="black"/>
              </a:solidFill>
            </a:endParaRPr>
          </a:p>
          <a:p>
            <a:pPr marL="0" indent="0">
              <a:buNone/>
            </a:pPr>
            <a:endParaRPr lang="en-US" sz="1400" dirty="0">
              <a:solidFill>
                <a:prstClr val="black"/>
              </a:solidFill>
            </a:endParaRPr>
          </a:p>
          <a:p>
            <a:endParaRPr lang="en-US" sz="1400" dirty="0">
              <a:solidFill>
                <a:prstClr val="black"/>
              </a:solidFill>
            </a:endParaRPr>
          </a:p>
          <a:p>
            <a:endParaRPr lang="en-US" sz="1400" dirty="0">
              <a:solidFill>
                <a:prstClr val="black"/>
              </a:solidFill>
            </a:endParaRPr>
          </a:p>
          <a:p>
            <a:endParaRPr lang="en-US" dirty="0"/>
          </a:p>
        </p:txBody>
      </p:sp>
      <p:sp>
        <p:nvSpPr>
          <p:cNvPr id="4" name="Title 3">
            <a:extLst>
              <a:ext uri="{FF2B5EF4-FFF2-40B4-BE49-F238E27FC236}">
                <a16:creationId xmlns:a16="http://schemas.microsoft.com/office/drawing/2014/main" id="{8A6E4994-BBBA-11B9-1DEB-D27ADC0D363B}"/>
              </a:ext>
            </a:extLst>
          </p:cNvPr>
          <p:cNvSpPr>
            <a:spLocks noGrp="1"/>
          </p:cNvSpPr>
          <p:nvPr>
            <p:ph type="title"/>
          </p:nvPr>
        </p:nvSpPr>
        <p:spPr>
          <a:xfrm>
            <a:off x="6031507" y="164592"/>
            <a:ext cx="6029429" cy="804672"/>
          </a:xfrm>
        </p:spPr>
        <p:txBody>
          <a:bodyPr>
            <a:normAutofit/>
          </a:bodyPr>
          <a:lstStyle/>
          <a:p>
            <a:r>
              <a:rPr lang="en-US" dirty="0">
                <a:latin typeface="Arial"/>
                <a:cs typeface="Arial"/>
              </a:rPr>
              <a:t>Interactive Building Solutions</a:t>
            </a:r>
            <a:endParaRPr lang="en-US" dirty="0"/>
          </a:p>
        </p:txBody>
      </p:sp>
      <p:sp>
        <p:nvSpPr>
          <p:cNvPr id="5" name="Picture Placeholder 4">
            <a:extLst>
              <a:ext uri="{FF2B5EF4-FFF2-40B4-BE49-F238E27FC236}">
                <a16:creationId xmlns:a16="http://schemas.microsoft.com/office/drawing/2014/main" id="{F862C5F6-F18D-00CC-D4AE-8794662ED3E7}"/>
              </a:ext>
            </a:extLst>
          </p:cNvPr>
          <p:cNvSpPr>
            <a:spLocks noGrp="1"/>
          </p:cNvSpPr>
          <p:nvPr>
            <p:ph type="pic" sz="quarter" idx="13"/>
          </p:nvPr>
        </p:nvSpPr>
        <p:spPr>
          <a:xfrm>
            <a:off x="432620" y="1248697"/>
            <a:ext cx="6751524" cy="5319252"/>
          </a:xfrm>
        </p:spPr>
        <p:txBody>
          <a:bodyPr>
            <a:normAutofit/>
          </a:bodyPr>
          <a:lstStyle/>
          <a:p>
            <a:pPr marL="0" indent="0">
              <a:buNone/>
            </a:pPr>
            <a:r>
              <a:rPr lang="en-US" sz="1400" dirty="0">
                <a:latin typeface="Arial"/>
                <a:cs typeface="Arial"/>
              </a:rPr>
              <a:t>Interactive Building Solutions is committed to ensuring that your building has the best possible schemes, algorithms, programs, and settings to operate the building efficiently and comfortably. Over time, maintaining and enhancing the system can provide added features and benefits, better information, increased comfort, and energy savings. </a:t>
            </a:r>
            <a:endParaRPr lang="en-US" sz="1400" dirty="0">
              <a:latin typeface="Arial"/>
              <a:ea typeface="Calibri" panose="020F0502020204030204"/>
              <a:cs typeface="Calibri" panose="020F0502020204030204"/>
            </a:endParaRPr>
          </a:p>
          <a:p>
            <a:pPr marL="0" indent="0">
              <a:buNone/>
            </a:pPr>
            <a:r>
              <a:rPr lang="en-US" sz="1400" dirty="0">
                <a:latin typeface="Arial"/>
                <a:cs typeface="Arial"/>
              </a:rPr>
              <a:t>As a </a:t>
            </a:r>
            <a:r>
              <a:rPr lang="en-US" sz="1400" u="sng" dirty="0">
                <a:latin typeface="Arial"/>
                <a:cs typeface="Arial"/>
              </a:rPr>
              <a:t>general contractor, we</a:t>
            </a:r>
            <a:r>
              <a:rPr lang="en-US" sz="1400" dirty="0">
                <a:latin typeface="Arial"/>
                <a:cs typeface="Arial"/>
              </a:rPr>
              <a:t> play a crucial role on a construction project. We make sure it is properly planned, managed and executed. We ensure the project scope is correctly defined and budgeted while also identifying potential construction challenges and determine priorities.</a:t>
            </a:r>
            <a:endParaRPr lang="en-US" sz="1400" dirty="0">
              <a:latin typeface="Arial"/>
              <a:ea typeface="Calibri"/>
              <a:cs typeface="Calibri"/>
            </a:endParaRPr>
          </a:p>
          <a:p>
            <a:pPr marL="0" indent="0">
              <a:buNone/>
            </a:pPr>
            <a:r>
              <a:rPr lang="en-US" sz="1400" b="1" dirty="0">
                <a:solidFill>
                  <a:srgbClr val="005B95"/>
                </a:solidFill>
                <a:latin typeface="Arial"/>
                <a:cs typeface="Arial"/>
              </a:rPr>
              <a:t>Our Services</a:t>
            </a:r>
          </a:p>
          <a:p>
            <a:r>
              <a:rPr lang="en-US" sz="1400" dirty="0">
                <a:latin typeface="Arial"/>
                <a:cs typeface="Arial"/>
              </a:rPr>
              <a:t>Licensed General Contractor </a:t>
            </a:r>
          </a:p>
          <a:p>
            <a:pPr lvl="1">
              <a:buFont typeface="Courier New,monospace" panose="020B0604020202020204" pitchFamily="34" charset="0"/>
              <a:buChar char="o"/>
            </a:pPr>
            <a:r>
              <a:rPr lang="en-US" sz="1400" dirty="0">
                <a:latin typeface="Arial"/>
                <a:cs typeface="Arial"/>
              </a:rPr>
              <a:t>Planning, Managing and Executing your Construction project</a:t>
            </a:r>
          </a:p>
          <a:p>
            <a:r>
              <a:rPr lang="en-US" sz="1400" dirty="0">
                <a:latin typeface="Arial"/>
                <a:cs typeface="Arial"/>
              </a:rPr>
              <a:t>Building Controls &amp; Critical Environments </a:t>
            </a:r>
          </a:p>
          <a:p>
            <a:pPr lvl="1">
              <a:buFont typeface="Courier New" panose="020B0604020202020204" pitchFamily="34" charset="0"/>
            </a:pPr>
            <a:r>
              <a:rPr lang="en-US" sz="1400" dirty="0">
                <a:latin typeface="Arial"/>
                <a:cs typeface="Arial"/>
              </a:rPr>
              <a:t>HVAC Controls and Building Automation Systems </a:t>
            </a:r>
          </a:p>
          <a:p>
            <a:pPr lvl="1">
              <a:buFont typeface="Courier New" panose="020B0604020202020204" pitchFamily="34" charset="0"/>
              <a:buChar char="o"/>
            </a:pPr>
            <a:r>
              <a:rPr lang="en-US" sz="1400" dirty="0">
                <a:latin typeface="Arial"/>
                <a:cs typeface="Arial"/>
              </a:rPr>
              <a:t>Precision Temperature and Humidity Control</a:t>
            </a:r>
          </a:p>
          <a:p>
            <a:r>
              <a:rPr lang="en-US" sz="1400" dirty="0">
                <a:latin typeface="Arial"/>
                <a:cs typeface="Arial"/>
              </a:rPr>
              <a:t>Electrical Contractor</a:t>
            </a:r>
            <a:endParaRPr lang="en-US" sz="1400" dirty="0">
              <a:latin typeface="Arial" panose="020B0604020202020204" pitchFamily="34" charset="0"/>
              <a:cs typeface="Arial" panose="020B0604020202020204" pitchFamily="34" charset="0"/>
            </a:endParaRPr>
          </a:p>
          <a:p>
            <a:r>
              <a:rPr lang="en-US" sz="1400" dirty="0">
                <a:latin typeface="Arial"/>
                <a:cs typeface="Arial"/>
              </a:rPr>
              <a:t>HVAC &amp; DUCT, Test &amp; Balance</a:t>
            </a:r>
          </a:p>
          <a:p>
            <a:r>
              <a:rPr lang="en-US" sz="1400" dirty="0">
                <a:latin typeface="Arial"/>
                <a:cs typeface="Arial"/>
              </a:rPr>
              <a:t>Building Management/Operations</a:t>
            </a:r>
          </a:p>
          <a:p>
            <a:r>
              <a:rPr lang="en-US" sz="1400" dirty="0">
                <a:latin typeface="Arial"/>
                <a:cs typeface="Arial"/>
              </a:rPr>
              <a:t>Critical Environment Temperature Design/Build</a:t>
            </a:r>
            <a:endParaRPr lang="en-US" sz="14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84E75513-E621-8802-2C4A-4EABA0831024}"/>
              </a:ext>
            </a:extLst>
          </p:cNvPr>
          <p:cNvPicPr>
            <a:picLocks noChangeAspect="1"/>
          </p:cNvPicPr>
          <p:nvPr/>
        </p:nvPicPr>
        <p:blipFill>
          <a:blip r:embed="rId2"/>
          <a:stretch>
            <a:fillRect/>
          </a:stretch>
        </p:blipFill>
        <p:spPr>
          <a:xfrm>
            <a:off x="7453090" y="1185642"/>
            <a:ext cx="4211443" cy="1957283"/>
          </a:xfrm>
          <a:prstGeom prst="rect">
            <a:avLst/>
          </a:prstGeom>
        </p:spPr>
      </p:pic>
      <p:pic>
        <p:nvPicPr>
          <p:cNvPr id="7" name="Picture 6">
            <a:extLst>
              <a:ext uri="{FF2B5EF4-FFF2-40B4-BE49-F238E27FC236}">
                <a16:creationId xmlns:a16="http://schemas.microsoft.com/office/drawing/2014/main" id="{D7FCC217-28C3-76F7-DB90-F2D39A48EC3A}"/>
              </a:ext>
            </a:extLst>
          </p:cNvPr>
          <p:cNvPicPr>
            <a:picLocks noChangeAspect="1"/>
          </p:cNvPicPr>
          <p:nvPr/>
        </p:nvPicPr>
        <p:blipFill>
          <a:blip r:embed="rId3"/>
          <a:stretch>
            <a:fillRect/>
          </a:stretch>
        </p:blipFill>
        <p:spPr>
          <a:xfrm>
            <a:off x="7606257" y="3243058"/>
            <a:ext cx="4327222" cy="2755687"/>
          </a:xfrm>
          <a:prstGeom prst="rect">
            <a:avLst/>
          </a:prstGeom>
        </p:spPr>
      </p:pic>
    </p:spTree>
    <p:extLst>
      <p:ext uri="{BB962C8B-B14F-4D97-AF65-F5344CB8AC3E}">
        <p14:creationId xmlns:p14="http://schemas.microsoft.com/office/powerpoint/2010/main" val="259355510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DAD875-EE4D-40BB-0575-9A433FBB644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EC498FF-8BF0-2022-3591-5F90AED5FB2A}"/>
              </a:ext>
            </a:extLst>
          </p:cNvPr>
          <p:cNvSpPr>
            <a:spLocks noGrp="1"/>
          </p:cNvSpPr>
          <p:nvPr>
            <p:ph type="title"/>
          </p:nvPr>
        </p:nvSpPr>
        <p:spPr>
          <a:xfrm>
            <a:off x="5876898" y="164592"/>
            <a:ext cx="6184038" cy="804672"/>
          </a:xfrm>
        </p:spPr>
        <p:txBody>
          <a:bodyPr>
            <a:normAutofit/>
          </a:bodyPr>
          <a:lstStyle/>
          <a:p>
            <a:r>
              <a:rPr lang="en-US" dirty="0">
                <a:latin typeface="Arial"/>
                <a:cs typeface="Arial"/>
              </a:rPr>
              <a:t>Interactive Building Solutions</a:t>
            </a:r>
            <a:endParaRPr lang="en-US" dirty="0"/>
          </a:p>
        </p:txBody>
      </p:sp>
      <p:sp>
        <p:nvSpPr>
          <p:cNvPr id="8" name="Picture Placeholder 4">
            <a:extLst>
              <a:ext uri="{FF2B5EF4-FFF2-40B4-BE49-F238E27FC236}">
                <a16:creationId xmlns:a16="http://schemas.microsoft.com/office/drawing/2014/main" id="{2C4306C7-D9D1-6A03-B7EA-ADCFACBD2538}"/>
              </a:ext>
            </a:extLst>
          </p:cNvPr>
          <p:cNvSpPr txBox="1">
            <a:spLocks/>
          </p:cNvSpPr>
          <p:nvPr/>
        </p:nvSpPr>
        <p:spPr>
          <a:xfrm>
            <a:off x="6093310" y="1203199"/>
            <a:ext cx="5714109" cy="565475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400" b="1" dirty="0">
                <a:solidFill>
                  <a:srgbClr val="005B95"/>
                </a:solidFill>
                <a:latin typeface="Arial"/>
                <a:ea typeface="Calibri"/>
                <a:cs typeface="Calibri"/>
              </a:rPr>
              <a:t>CRITICAL ENVIRONMENTS</a:t>
            </a:r>
          </a:p>
          <a:p>
            <a:pPr marL="0" indent="0" algn="ctr">
              <a:buNone/>
            </a:pPr>
            <a:r>
              <a:rPr lang="en-US" sz="1400" dirty="0">
                <a:latin typeface="Arial"/>
                <a:ea typeface="Calibri"/>
                <a:cs typeface="Calibri"/>
              </a:rPr>
              <a:t>If you have a project that requires thinking outside-the-box, </a:t>
            </a:r>
            <a:r>
              <a:rPr lang="en-US" sz="1400" i="1" dirty="0">
                <a:solidFill>
                  <a:srgbClr val="005B95"/>
                </a:solidFill>
                <a:latin typeface="Arial"/>
                <a:ea typeface="Calibri"/>
                <a:cs typeface="Calibri"/>
              </a:rPr>
              <a:t>Interactive Building Solutions </a:t>
            </a:r>
            <a:r>
              <a:rPr lang="en-US" sz="1400" dirty="0">
                <a:latin typeface="Arial"/>
                <a:ea typeface="Calibri"/>
                <a:cs typeface="Calibri"/>
              </a:rPr>
              <a:t>can help. </a:t>
            </a:r>
          </a:p>
          <a:p>
            <a:pPr marL="0" indent="0">
              <a:buNone/>
            </a:pPr>
            <a:r>
              <a:rPr lang="en-US" sz="1400" b="1" dirty="0">
                <a:solidFill>
                  <a:srgbClr val="005B95"/>
                </a:solidFill>
                <a:latin typeface="Arial"/>
                <a:ea typeface="Calibri"/>
                <a:cs typeface="Calibri"/>
              </a:rPr>
              <a:t>Laser Labs</a:t>
            </a:r>
          </a:p>
          <a:p>
            <a:pPr marL="285750" indent="-285750"/>
            <a:r>
              <a:rPr lang="en-US" sz="1400" dirty="0">
                <a:latin typeface="Arial"/>
                <a:ea typeface="Calibri" panose="020F0502020204030204"/>
                <a:cs typeface="Calibri" panose="020F0502020204030204"/>
              </a:rPr>
              <a:t>Focus on your research and minimize environmental variables with very tight controls for your critical experiments. </a:t>
            </a:r>
          </a:p>
          <a:p>
            <a:pPr marL="0" indent="0">
              <a:buNone/>
            </a:pPr>
            <a:r>
              <a:rPr lang="en-US" sz="1400" b="1" dirty="0">
                <a:solidFill>
                  <a:srgbClr val="005B95"/>
                </a:solidFill>
                <a:latin typeface="Arial"/>
                <a:ea typeface="Calibri"/>
                <a:cs typeface="Calibri"/>
              </a:rPr>
              <a:t>Medical Centers</a:t>
            </a:r>
          </a:p>
          <a:p>
            <a:pPr marL="285750" indent="-285750"/>
            <a:r>
              <a:rPr lang="en-US" sz="1400" dirty="0">
                <a:latin typeface="Arial"/>
                <a:ea typeface="Calibri"/>
                <a:cs typeface="Calibri"/>
              </a:rPr>
              <a:t>Critical pressurization, airflow, temperature, and humidification for operating suites and patient rooms. </a:t>
            </a:r>
          </a:p>
          <a:p>
            <a:pPr marL="0" indent="0">
              <a:buNone/>
            </a:pPr>
            <a:r>
              <a:rPr lang="en-US" sz="1400" b="1" dirty="0">
                <a:solidFill>
                  <a:srgbClr val="005B95"/>
                </a:solidFill>
                <a:latin typeface="Arial"/>
                <a:ea typeface="Calibri"/>
                <a:cs typeface="Calibri"/>
              </a:rPr>
              <a:t>Universities </a:t>
            </a:r>
          </a:p>
          <a:p>
            <a:pPr marL="285750" indent="-285750"/>
            <a:r>
              <a:rPr lang="en-US" sz="1400" dirty="0">
                <a:latin typeface="Arial"/>
                <a:ea typeface="Calibri"/>
                <a:cs typeface="Calibri"/>
              </a:rPr>
              <a:t>Ensure a safe environment for your research labs, meeting Biological Safety Level 3 criteria. </a:t>
            </a:r>
          </a:p>
          <a:p>
            <a:pPr marL="0" indent="0">
              <a:buNone/>
            </a:pPr>
            <a:r>
              <a:rPr lang="en-US" sz="1400" b="1" dirty="0">
                <a:solidFill>
                  <a:srgbClr val="005B95"/>
                </a:solidFill>
                <a:latin typeface="Arial"/>
                <a:ea typeface="Calibri"/>
                <a:cs typeface="Calibri"/>
              </a:rPr>
              <a:t>Data Centers </a:t>
            </a:r>
          </a:p>
          <a:p>
            <a:pPr marL="285750" indent="-285750"/>
            <a:r>
              <a:rPr lang="en-US" sz="1400" dirty="0">
                <a:latin typeface="Arial"/>
                <a:ea typeface="Calibri"/>
                <a:cs typeface="Calibri"/>
              </a:rPr>
              <a:t>Rely on our sustainability and dependability for critical equipment </a:t>
            </a:r>
          </a:p>
          <a:p>
            <a:pPr marL="285750" indent="-285750"/>
            <a:r>
              <a:rPr lang="en-US" sz="1400" dirty="0">
                <a:latin typeface="Arial"/>
                <a:ea typeface="Calibri"/>
                <a:cs typeface="Calibri"/>
              </a:rPr>
              <a:t>Precise temperature and humidity control for highly sensitive electronic equipment. </a:t>
            </a:r>
          </a:p>
          <a:p>
            <a:pPr marL="0" indent="0">
              <a:buNone/>
            </a:pPr>
            <a:r>
              <a:rPr lang="en-US" sz="1400" b="1" dirty="0">
                <a:solidFill>
                  <a:srgbClr val="005B95"/>
                </a:solidFill>
                <a:latin typeface="Arial"/>
                <a:ea typeface="Calibri"/>
                <a:cs typeface="Calibri"/>
              </a:rPr>
              <a:t>And More!</a:t>
            </a:r>
          </a:p>
          <a:p>
            <a:pPr marL="285750" indent="-285750"/>
            <a:r>
              <a:rPr lang="en-US" sz="1400" dirty="0">
                <a:latin typeface="Arial"/>
                <a:ea typeface="Calibri"/>
                <a:cs typeface="Calibri"/>
              </a:rPr>
              <a:t>Meeting your unique needs across a variety of industries – food processing, libraries, museums, zoos, retail &amp; more.</a:t>
            </a:r>
            <a:r>
              <a:rPr lang="en-US" sz="1400" b="1" dirty="0">
                <a:solidFill>
                  <a:srgbClr val="005B95"/>
                </a:solidFill>
                <a:latin typeface="Arial"/>
                <a:ea typeface="Calibri"/>
                <a:cs typeface="Calibri"/>
              </a:rPr>
              <a:t> </a:t>
            </a:r>
          </a:p>
        </p:txBody>
      </p:sp>
      <p:sp>
        <p:nvSpPr>
          <p:cNvPr id="11" name="Picture Placeholder 4">
            <a:extLst>
              <a:ext uri="{FF2B5EF4-FFF2-40B4-BE49-F238E27FC236}">
                <a16:creationId xmlns:a16="http://schemas.microsoft.com/office/drawing/2014/main" id="{3EE04CC1-4EDF-4DA3-56B7-43B02C4B3EE7}"/>
              </a:ext>
            </a:extLst>
          </p:cNvPr>
          <p:cNvSpPr txBox="1">
            <a:spLocks/>
          </p:cNvSpPr>
          <p:nvPr/>
        </p:nvSpPr>
        <p:spPr>
          <a:xfrm>
            <a:off x="328177" y="1203198"/>
            <a:ext cx="5262925" cy="535397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400" b="1" dirty="0">
                <a:solidFill>
                  <a:srgbClr val="005B95"/>
                </a:solidFill>
                <a:latin typeface="Arial"/>
                <a:ea typeface="Calibri"/>
                <a:cs typeface="Calibri"/>
              </a:rPr>
              <a:t>CONTROLS</a:t>
            </a:r>
          </a:p>
          <a:p>
            <a:pPr marL="0" indent="0">
              <a:buNone/>
            </a:pPr>
            <a:r>
              <a:rPr lang="en-US" sz="1400" i="1" dirty="0">
                <a:latin typeface="Arial"/>
                <a:ea typeface="Calibri"/>
                <a:cs typeface="Calibri"/>
              </a:rPr>
              <a:t>Building Automation Systems</a:t>
            </a:r>
            <a:r>
              <a:rPr lang="en-US" sz="1400" dirty="0">
                <a:latin typeface="Arial"/>
                <a:ea typeface="Calibri"/>
                <a:cs typeface="Calibri"/>
              </a:rPr>
              <a:t> (BAS) once limited to climate control, now handle lighting, access control, and security. </a:t>
            </a:r>
          </a:p>
          <a:p>
            <a:pPr marL="0" indent="0">
              <a:buNone/>
            </a:pPr>
            <a:r>
              <a:rPr lang="en-US" sz="1400" b="1" dirty="0">
                <a:solidFill>
                  <a:srgbClr val="005B95"/>
                </a:solidFill>
                <a:latin typeface="Arial"/>
                <a:ea typeface="Calibri"/>
                <a:cs typeface="Calibri"/>
              </a:rPr>
              <a:t>BAS</a:t>
            </a:r>
          </a:p>
          <a:p>
            <a:r>
              <a:rPr lang="en-US" sz="1400" dirty="0">
                <a:solidFill>
                  <a:srgbClr val="000000"/>
                </a:solidFill>
                <a:latin typeface="Arial"/>
                <a:ea typeface="Calibri"/>
                <a:cs typeface="Calibri"/>
              </a:rPr>
              <a:t>Minimize operating costs and maximizing return on investment. </a:t>
            </a:r>
          </a:p>
          <a:p>
            <a:pPr marL="0" indent="0">
              <a:buNone/>
            </a:pPr>
            <a:r>
              <a:rPr lang="en-US" sz="1400" b="1" dirty="0">
                <a:solidFill>
                  <a:srgbClr val="005B95"/>
                </a:solidFill>
                <a:latin typeface="Arial"/>
                <a:ea typeface="Calibri"/>
                <a:cs typeface="Calibri"/>
              </a:rPr>
              <a:t>New Construction </a:t>
            </a:r>
          </a:p>
          <a:p>
            <a:pPr marL="285750" indent="-285750"/>
            <a:r>
              <a:rPr lang="en-US" sz="1400" dirty="0">
                <a:latin typeface="Arial"/>
                <a:ea typeface="Calibri"/>
                <a:cs typeface="Calibri"/>
              </a:rPr>
              <a:t>Building Automaton systems work best they're an integral part of new construction. The cost of a BAS is extremely low relative to the overall construction cost. Benefits provide comfort, reduced building operation cost and energy savings.  </a:t>
            </a:r>
          </a:p>
          <a:p>
            <a:pPr marL="0" indent="0">
              <a:buNone/>
            </a:pPr>
            <a:r>
              <a:rPr lang="en-US" sz="1400" b="1" dirty="0">
                <a:solidFill>
                  <a:srgbClr val="005B95"/>
                </a:solidFill>
                <a:latin typeface="Arial"/>
                <a:ea typeface="Calibri"/>
                <a:cs typeface="Calibri"/>
              </a:rPr>
              <a:t>Retrofits </a:t>
            </a:r>
          </a:p>
          <a:p>
            <a:pPr marL="285750" indent="-285750"/>
            <a:r>
              <a:rPr lang="en-US" sz="1400" dirty="0">
                <a:latin typeface="Arial"/>
                <a:ea typeface="Calibri"/>
                <a:cs typeface="Calibri"/>
              </a:rPr>
              <a:t>Beginning with a comprehensive survey of your building and its system, we can get the most out of any legacy part that isn't worn out. IBS can provide flawless retrofits ad upgrades to your building's systems. </a:t>
            </a:r>
          </a:p>
          <a:p>
            <a:pPr marL="0" indent="0">
              <a:buNone/>
            </a:pPr>
            <a:r>
              <a:rPr lang="en-US" sz="1400" b="1" dirty="0">
                <a:solidFill>
                  <a:srgbClr val="005B95"/>
                </a:solidFill>
                <a:latin typeface="Arial"/>
                <a:ea typeface="Calibri"/>
                <a:cs typeface="Calibri"/>
              </a:rPr>
              <a:t>Products </a:t>
            </a:r>
          </a:p>
          <a:p>
            <a:pPr marL="285750" indent="-285750"/>
            <a:r>
              <a:rPr lang="en-US" sz="1400" dirty="0">
                <a:latin typeface="Arial"/>
                <a:ea typeface="Calibri"/>
                <a:cs typeface="Calibri"/>
              </a:rPr>
              <a:t>We supply a variety of quality products lines including but not limited to Tridium, Johnson Controls and Honeywell.</a:t>
            </a:r>
          </a:p>
        </p:txBody>
      </p:sp>
    </p:spTree>
    <p:extLst>
      <p:ext uri="{BB962C8B-B14F-4D97-AF65-F5344CB8AC3E}">
        <p14:creationId xmlns:p14="http://schemas.microsoft.com/office/powerpoint/2010/main" val="336599355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5531D12-1B0C-CB0C-657A-9FCE3A7EB713}"/>
              </a:ext>
            </a:extLst>
          </p:cNvPr>
          <p:cNvSpPr>
            <a:spLocks noGrp="1"/>
          </p:cNvSpPr>
          <p:nvPr>
            <p:ph type="title"/>
          </p:nvPr>
        </p:nvSpPr>
        <p:spPr/>
        <p:txBody>
          <a:bodyPr/>
          <a:lstStyle/>
          <a:p>
            <a:r>
              <a:rPr lang="en-US" dirty="0">
                <a:latin typeface="Arial"/>
                <a:cs typeface="Arial"/>
              </a:rPr>
              <a:t>Interactive Building Solutions </a:t>
            </a:r>
            <a:endParaRPr lang="en-US" dirty="0"/>
          </a:p>
        </p:txBody>
      </p:sp>
      <p:sp>
        <p:nvSpPr>
          <p:cNvPr id="6" name="Picture Placeholder 4">
            <a:extLst>
              <a:ext uri="{FF2B5EF4-FFF2-40B4-BE49-F238E27FC236}">
                <a16:creationId xmlns:a16="http://schemas.microsoft.com/office/drawing/2014/main" id="{0A8BCC75-81DE-1422-064A-DBC17E3A7200}"/>
              </a:ext>
            </a:extLst>
          </p:cNvPr>
          <p:cNvSpPr txBox="1">
            <a:spLocks/>
          </p:cNvSpPr>
          <p:nvPr/>
        </p:nvSpPr>
        <p:spPr>
          <a:xfrm>
            <a:off x="257996" y="1042778"/>
            <a:ext cx="5383241" cy="547428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400" b="1" dirty="0">
                <a:solidFill>
                  <a:srgbClr val="005B95"/>
                </a:solidFill>
                <a:latin typeface="Arial"/>
                <a:cs typeface="Arial"/>
              </a:rPr>
              <a:t>ELECTRICAL</a:t>
            </a:r>
            <a:r>
              <a:rPr lang="en-US" dirty="0"/>
              <a:t> </a:t>
            </a:r>
            <a:endParaRPr lang="en-US" dirty="0">
              <a:latin typeface="Calibri"/>
              <a:ea typeface="Calibri"/>
              <a:cs typeface="Calibri"/>
            </a:endParaRPr>
          </a:p>
          <a:p>
            <a:pPr marL="0" indent="0" algn="ctr">
              <a:buNone/>
            </a:pPr>
            <a:r>
              <a:rPr lang="en-US" sz="1400" dirty="0">
                <a:latin typeface="Arial"/>
                <a:ea typeface="Calibri"/>
                <a:cs typeface="Calibri"/>
              </a:rPr>
              <a:t>Interactive Building Solutions specializes in </a:t>
            </a:r>
            <a:r>
              <a:rPr lang="en-US" sz="1400" i="1" dirty="0">
                <a:solidFill>
                  <a:srgbClr val="005B95"/>
                </a:solidFill>
                <a:latin typeface="Arial"/>
                <a:ea typeface="Calibri"/>
                <a:cs typeface="Calibri"/>
              </a:rPr>
              <a:t>commercial, schools, industrial and residential electrical systems</a:t>
            </a:r>
            <a:r>
              <a:rPr lang="en-US" sz="1400" dirty="0">
                <a:latin typeface="Arial"/>
                <a:ea typeface="Calibri"/>
                <a:cs typeface="Calibri"/>
              </a:rPr>
              <a:t>: </a:t>
            </a:r>
            <a:endParaRPr lang="en-US" dirty="0">
              <a:latin typeface="Arial"/>
              <a:ea typeface="Calibri"/>
              <a:cs typeface="Calibri"/>
            </a:endParaRPr>
          </a:p>
          <a:p>
            <a:pPr marL="285750" indent="-285750"/>
            <a:r>
              <a:rPr lang="en-US" sz="1400" dirty="0">
                <a:latin typeface="Arial"/>
                <a:ea typeface="Calibri"/>
                <a:cs typeface="Calibri"/>
              </a:rPr>
              <a:t>Distribution </a:t>
            </a:r>
          </a:p>
          <a:p>
            <a:pPr marL="285750" indent="-285750"/>
            <a:r>
              <a:rPr lang="en-US" sz="1400" dirty="0">
                <a:latin typeface="Arial"/>
                <a:ea typeface="Calibri"/>
                <a:cs typeface="Calibri"/>
              </a:rPr>
              <a:t>Lighting</a:t>
            </a:r>
          </a:p>
          <a:p>
            <a:pPr marL="285750" indent="-285750"/>
            <a:r>
              <a:rPr lang="en-US" sz="1400" dirty="0">
                <a:latin typeface="Arial"/>
                <a:ea typeface="Calibri"/>
                <a:cs typeface="Calibri"/>
              </a:rPr>
              <a:t>Lighting Controls </a:t>
            </a:r>
          </a:p>
          <a:p>
            <a:pPr marL="285750" indent="-285750"/>
            <a:r>
              <a:rPr lang="en-US" sz="1400" dirty="0">
                <a:latin typeface="Arial"/>
                <a:ea typeface="Calibri"/>
                <a:cs typeface="Calibri"/>
              </a:rPr>
              <a:t>Fire Alarm</a:t>
            </a:r>
          </a:p>
          <a:p>
            <a:pPr marL="285750" indent="-285750"/>
            <a:r>
              <a:rPr lang="en-US" sz="1400" dirty="0">
                <a:latin typeface="Arial"/>
                <a:ea typeface="Calibri"/>
                <a:cs typeface="Calibri"/>
              </a:rPr>
              <a:t>Telecommunication</a:t>
            </a:r>
          </a:p>
          <a:p>
            <a:pPr marL="285750" indent="-285750"/>
            <a:r>
              <a:rPr lang="en-US" sz="1400" dirty="0">
                <a:latin typeface="Arial"/>
                <a:ea typeface="Calibri"/>
                <a:cs typeface="Calibri"/>
              </a:rPr>
              <a:t>Security </a:t>
            </a:r>
          </a:p>
          <a:p>
            <a:pPr marL="285750" indent="-285750"/>
            <a:r>
              <a:rPr lang="en-US" sz="1400" dirty="0">
                <a:latin typeface="Arial"/>
                <a:ea typeface="Calibri"/>
                <a:cs typeface="Calibri"/>
              </a:rPr>
              <a:t>Audio Visual</a:t>
            </a:r>
          </a:p>
          <a:p>
            <a:pPr marL="285750" indent="-285750"/>
            <a:r>
              <a:rPr lang="en-US" sz="1400" dirty="0">
                <a:latin typeface="Arial"/>
                <a:ea typeface="Calibri"/>
                <a:cs typeface="Calibri"/>
              </a:rPr>
              <a:t>Sound/Paging Systems </a:t>
            </a:r>
          </a:p>
          <a:p>
            <a:pPr marL="285750" indent="-285750"/>
            <a:r>
              <a:rPr lang="en-US" sz="1400" dirty="0">
                <a:latin typeface="Arial"/>
                <a:ea typeface="Calibri"/>
                <a:cs typeface="Calibri"/>
              </a:rPr>
              <a:t>Healthcare system</a:t>
            </a:r>
          </a:p>
          <a:p>
            <a:pPr marL="285750" indent="-285750"/>
            <a:r>
              <a:rPr lang="en-US" sz="1400" dirty="0">
                <a:latin typeface="Arial"/>
                <a:ea typeface="Calibri"/>
                <a:cs typeface="Calibri"/>
              </a:rPr>
              <a:t>UPS Systems </a:t>
            </a:r>
          </a:p>
          <a:p>
            <a:pPr marL="285750" indent="-285750"/>
            <a:r>
              <a:rPr lang="en-US" sz="1400" dirty="0">
                <a:latin typeface="Arial"/>
                <a:ea typeface="Calibri"/>
                <a:cs typeface="Calibri"/>
              </a:rPr>
              <a:t>Temperature controls </a:t>
            </a:r>
          </a:p>
          <a:p>
            <a:pPr marL="285750" indent="-285750"/>
            <a:r>
              <a:rPr lang="en-US" sz="1400" dirty="0">
                <a:latin typeface="Arial"/>
                <a:ea typeface="Calibri"/>
                <a:cs typeface="Calibri"/>
              </a:rPr>
              <a:t>NETA Testing </a:t>
            </a:r>
          </a:p>
          <a:p>
            <a:pPr marL="285750" indent="-285750"/>
            <a:r>
              <a:rPr lang="en-US" sz="1400" dirty="0">
                <a:latin typeface="Arial"/>
                <a:ea typeface="Calibri"/>
                <a:cs typeface="Calibri"/>
              </a:rPr>
              <a:t>Power System Testing </a:t>
            </a:r>
          </a:p>
          <a:p>
            <a:pPr marL="0" indent="0">
              <a:buNone/>
            </a:pPr>
            <a:r>
              <a:rPr lang="en-US" sz="1400" u="sng" dirty="0">
                <a:latin typeface="Arial"/>
                <a:ea typeface="Calibri"/>
                <a:cs typeface="Calibri"/>
              </a:rPr>
              <a:t>Bonding capability to $50,000,000. </a:t>
            </a:r>
            <a:endParaRPr lang="en-US" u="sng" dirty="0">
              <a:ea typeface="Calibri"/>
              <a:cs typeface="Calibri"/>
            </a:endParaRPr>
          </a:p>
        </p:txBody>
      </p:sp>
      <p:sp>
        <p:nvSpPr>
          <p:cNvPr id="5" name="TextBox 4">
            <a:extLst>
              <a:ext uri="{FF2B5EF4-FFF2-40B4-BE49-F238E27FC236}">
                <a16:creationId xmlns:a16="http://schemas.microsoft.com/office/drawing/2014/main" id="{AD5D0C07-FCBD-C9AD-41A6-F7FBF3B79A85}"/>
              </a:ext>
            </a:extLst>
          </p:cNvPr>
          <p:cNvSpPr txBox="1"/>
          <p:nvPr/>
        </p:nvSpPr>
        <p:spPr>
          <a:xfrm>
            <a:off x="5644815" y="1163052"/>
            <a:ext cx="6416841" cy="59708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dirty="0">
                <a:solidFill>
                  <a:srgbClr val="005B95"/>
                </a:solidFill>
                <a:latin typeface="Arial"/>
                <a:ea typeface="Calibri"/>
                <a:cs typeface="Calibri"/>
              </a:rPr>
              <a:t>VARIABLE FREQUENCY DRIVES (VFDS)</a:t>
            </a:r>
            <a:endParaRPr lang="en-US" dirty="0"/>
          </a:p>
          <a:p>
            <a:r>
              <a:rPr lang="en-US" sz="1400" b="1" dirty="0">
                <a:latin typeface="Arial"/>
                <a:ea typeface="Calibri"/>
                <a:cs typeface="Calibri"/>
              </a:rPr>
              <a:t>Service</a:t>
            </a:r>
            <a:br>
              <a:rPr lang="en-US" sz="1400" dirty="0">
                <a:latin typeface="Arial"/>
                <a:ea typeface="+mn-lt"/>
                <a:cs typeface="+mn-lt"/>
              </a:rPr>
            </a:br>
            <a:r>
              <a:rPr lang="en-US" sz="1400" dirty="0">
                <a:latin typeface="Arial"/>
                <a:ea typeface="+mn-lt"/>
                <a:cs typeface="+mn-lt"/>
              </a:rPr>
              <a:t>IBS field service technicians can come to your building to </a:t>
            </a:r>
            <a:r>
              <a:rPr lang="en-US" sz="1400" i="1" dirty="0">
                <a:solidFill>
                  <a:srgbClr val="005B95"/>
                </a:solidFill>
                <a:latin typeface="Arial"/>
                <a:ea typeface="+mn-lt"/>
                <a:cs typeface="+mn-lt"/>
              </a:rPr>
              <a:t>repair</a:t>
            </a:r>
            <a:r>
              <a:rPr lang="en-US" sz="1400" i="1" dirty="0">
                <a:latin typeface="Arial"/>
                <a:ea typeface="+mn-lt"/>
                <a:cs typeface="+mn-lt"/>
              </a:rPr>
              <a:t> </a:t>
            </a:r>
            <a:r>
              <a:rPr lang="en-US" sz="1400" dirty="0">
                <a:latin typeface="Arial"/>
                <a:ea typeface="+mn-lt"/>
                <a:cs typeface="+mn-lt"/>
              </a:rPr>
              <a:t>and </a:t>
            </a:r>
            <a:r>
              <a:rPr lang="en-US" sz="1400" i="1" dirty="0">
                <a:solidFill>
                  <a:srgbClr val="005B95"/>
                </a:solidFill>
                <a:latin typeface="Arial"/>
                <a:ea typeface="+mn-lt"/>
                <a:cs typeface="+mn-lt"/>
              </a:rPr>
              <a:t>service</a:t>
            </a:r>
            <a:r>
              <a:rPr lang="en-US" sz="1400" dirty="0">
                <a:latin typeface="Arial"/>
                <a:ea typeface="+mn-lt"/>
                <a:cs typeface="+mn-lt"/>
              </a:rPr>
              <a:t> your pumps and HVAC variable frequency drives (VFD).</a:t>
            </a:r>
            <a:endParaRPr lang="en-US" sz="1400" dirty="0">
              <a:latin typeface="Arial"/>
              <a:ea typeface="Calibri"/>
              <a:cs typeface="Calibri"/>
            </a:endParaRPr>
          </a:p>
          <a:p>
            <a:endParaRPr lang="en-US" sz="1400" dirty="0">
              <a:latin typeface="Arial"/>
              <a:ea typeface="+mn-lt"/>
              <a:cs typeface="+mn-lt"/>
            </a:endParaRPr>
          </a:p>
          <a:p>
            <a:r>
              <a:rPr lang="en-US" sz="1400" b="1" dirty="0">
                <a:latin typeface="Arial"/>
                <a:ea typeface="+mn-lt"/>
                <a:cs typeface="+mn-lt"/>
              </a:rPr>
              <a:t>Repair</a:t>
            </a:r>
            <a:br>
              <a:rPr lang="en-US" sz="1400" dirty="0">
                <a:latin typeface="Arial"/>
                <a:ea typeface="+mn-lt"/>
                <a:cs typeface="+mn-lt"/>
              </a:rPr>
            </a:br>
            <a:r>
              <a:rPr lang="en-US" sz="1400" dirty="0">
                <a:latin typeface="Arial"/>
                <a:ea typeface="+mn-lt"/>
                <a:cs typeface="+mn-lt"/>
              </a:rPr>
              <a:t>IBS is the premier VFD repair center in the Chicagoland area. Our technicians are manufacturer-trained and ready to repair or refurbish your product with original spare parts and manufacturer test equipment and specifications. </a:t>
            </a:r>
          </a:p>
          <a:p>
            <a:endParaRPr lang="en-US" sz="1400" dirty="0">
              <a:latin typeface="Arial"/>
              <a:ea typeface="+mn-lt"/>
              <a:cs typeface="+mn-lt"/>
            </a:endParaRPr>
          </a:p>
          <a:p>
            <a:r>
              <a:rPr lang="en-US" sz="1400" b="1" dirty="0">
                <a:latin typeface="Arial"/>
                <a:ea typeface="+mn-lt"/>
                <a:cs typeface="+mn-lt"/>
              </a:rPr>
              <a:t>New VFDs</a:t>
            </a:r>
            <a:br>
              <a:rPr lang="en-US" sz="1400" dirty="0">
                <a:latin typeface="Arial"/>
                <a:ea typeface="+mn-lt"/>
                <a:cs typeface="+mn-lt"/>
              </a:rPr>
            </a:br>
            <a:r>
              <a:rPr lang="en-US" sz="1400" dirty="0">
                <a:latin typeface="Arial"/>
                <a:ea typeface="+mn-lt"/>
                <a:cs typeface="+mn-lt"/>
              </a:rPr>
              <a:t>IBS can replace your VFD with the same model or suggest alternatives. We can offer ideas for reusing existing bypass equipment or reduced voltage starters to save you money. </a:t>
            </a:r>
            <a:endParaRPr lang="en-US" sz="1400" dirty="0">
              <a:latin typeface="Arial"/>
              <a:cs typeface="Calibri"/>
            </a:endParaRPr>
          </a:p>
          <a:p>
            <a:endParaRPr lang="en-US" sz="1400" dirty="0">
              <a:latin typeface="Arial"/>
              <a:ea typeface="+mn-lt"/>
              <a:cs typeface="+mn-lt"/>
            </a:endParaRPr>
          </a:p>
          <a:p>
            <a:r>
              <a:rPr lang="en-US" sz="1400" b="1" dirty="0">
                <a:latin typeface="Arial"/>
                <a:ea typeface="+mn-lt"/>
                <a:cs typeface="+mn-lt"/>
              </a:rPr>
              <a:t>VFD Service Agreements</a:t>
            </a:r>
            <a:br>
              <a:rPr lang="en-US" sz="1400" dirty="0">
                <a:latin typeface="Arial"/>
                <a:ea typeface="+mn-lt"/>
                <a:cs typeface="+mn-lt"/>
              </a:rPr>
            </a:br>
            <a:r>
              <a:rPr lang="en-US" sz="1400" dirty="0">
                <a:latin typeface="Arial"/>
                <a:ea typeface="+mn-lt"/>
                <a:cs typeface="+mn-lt"/>
              </a:rPr>
              <a:t>IBS can visit your site one or more times a year to perform cleaning and other maintenance on your VFDs This is particularly useful for larger drives that would be difficult and expensive to replace and it is a good value even for smaller drives because it allows you to get the full life expectancy out of the drive and avoid unexpected VFD failures.</a:t>
            </a:r>
            <a:endParaRPr lang="en-US" sz="1400" dirty="0">
              <a:latin typeface="Arial"/>
              <a:cs typeface="Arial"/>
            </a:endParaRPr>
          </a:p>
          <a:p>
            <a:endParaRPr lang="en-US" sz="1400" dirty="0">
              <a:latin typeface="Arial"/>
              <a:ea typeface="+mn-lt"/>
              <a:cs typeface="+mn-lt"/>
            </a:endParaRPr>
          </a:p>
          <a:p>
            <a:r>
              <a:rPr lang="en-US" sz="1400" b="1" dirty="0">
                <a:latin typeface="Arial"/>
                <a:ea typeface="+mn-lt"/>
                <a:cs typeface="+mn-lt"/>
              </a:rPr>
              <a:t>Manufacturers</a:t>
            </a:r>
            <a:br>
              <a:rPr lang="en-US" sz="1400" dirty="0">
                <a:latin typeface="Arial"/>
                <a:ea typeface="+mn-lt"/>
                <a:cs typeface="+mn-lt"/>
              </a:rPr>
            </a:br>
            <a:r>
              <a:rPr lang="en-US" sz="1400" dirty="0">
                <a:latin typeface="Arial"/>
                <a:ea typeface="+mn-lt"/>
                <a:cs typeface="+mn-lt"/>
              </a:rPr>
              <a:t>We service, repair and supply quality drives by ABB, Weg, Danfoss, Yaskawa, Toshiba, Allen Bradley and many more.</a:t>
            </a:r>
            <a:endParaRPr lang="en-US" sz="1400" dirty="0">
              <a:latin typeface="Arial"/>
            </a:endParaRPr>
          </a:p>
          <a:p>
            <a:endParaRPr lang="en-US" dirty="0">
              <a:ea typeface="Calibri"/>
              <a:cs typeface="Calibri"/>
            </a:endParaRPr>
          </a:p>
        </p:txBody>
      </p:sp>
    </p:spTree>
    <p:extLst>
      <p:ext uri="{BB962C8B-B14F-4D97-AF65-F5344CB8AC3E}">
        <p14:creationId xmlns:p14="http://schemas.microsoft.com/office/powerpoint/2010/main" val="257636894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47187" y="5847899"/>
            <a:ext cx="3097625" cy="646331"/>
          </a:xfrm>
          <a:prstGeom prst="rect">
            <a:avLst/>
          </a:prstGeom>
          <a:noFill/>
        </p:spPr>
        <p:txBody>
          <a:bodyPr wrap="square" rtlCol="0">
            <a:spAutoFit/>
          </a:bodyPr>
          <a:lstStyle/>
          <a:p>
            <a:pPr algn="ctr"/>
            <a:r>
              <a:rPr lang="en-US" sz="3600" b="1" dirty="0">
                <a:solidFill>
                  <a:srgbClr val="005B95"/>
                </a:solidFill>
                <a:latin typeface="Arial" panose="020B0604020202020204" pitchFamily="34" charset="0"/>
                <a:cs typeface="Arial" panose="020B0604020202020204" pitchFamily="34" charset="0"/>
              </a:rPr>
              <a:t>Thank you!</a:t>
            </a:r>
          </a:p>
        </p:txBody>
      </p:sp>
      <p:sp>
        <p:nvSpPr>
          <p:cNvPr id="5" name="TextBox 4"/>
          <p:cNvSpPr txBox="1"/>
          <p:nvPr/>
        </p:nvSpPr>
        <p:spPr>
          <a:xfrm>
            <a:off x="973396" y="2308469"/>
            <a:ext cx="2969340" cy="4185761"/>
          </a:xfrm>
          <a:prstGeom prst="rect">
            <a:avLst/>
          </a:prstGeom>
          <a:noFill/>
        </p:spPr>
        <p:txBody>
          <a:bodyPr wrap="square" rtlCol="0">
            <a:spAutoFit/>
          </a:bodyPr>
          <a:lstStyle/>
          <a:p>
            <a:pPr lvl="0" eaLnBrk="0" fontAlgn="base" hangingPunct="0">
              <a:spcBef>
                <a:spcPct val="0"/>
              </a:spcBef>
              <a:spcAft>
                <a:spcPct val="0"/>
              </a:spcAft>
            </a:pPr>
            <a:r>
              <a:rPr lang="en-US" altLang="en-US" sz="1400" b="1" dirty="0">
                <a:solidFill>
                  <a:srgbClr val="005B95"/>
                </a:solidFill>
                <a:latin typeface="Arial" panose="020B0604020202020204" pitchFamily="34" charset="0"/>
                <a:cs typeface="Arial" panose="020B0604020202020204" pitchFamily="34" charset="0"/>
              </a:rPr>
              <a:t>Entire Lifecycle</a:t>
            </a:r>
          </a:p>
          <a:p>
            <a:pPr lvl="0" eaLnBrk="0" fontAlgn="base" hangingPunct="0">
              <a:spcBef>
                <a:spcPct val="0"/>
              </a:spcBef>
              <a:spcAft>
                <a:spcPct val="0"/>
              </a:spcAft>
            </a:pPr>
            <a:r>
              <a:rPr lang="en-US" altLang="en-US" sz="1400" dirty="0">
                <a:latin typeface="Arial" panose="020B0604020202020204" pitchFamily="34" charset="0"/>
                <a:cs typeface="Arial" panose="020B0604020202020204" pitchFamily="34" charset="0"/>
              </a:rPr>
              <a:t>Whether you have a new automation system build, need to upgrade your current system, or retrofit an outdated system, our team of expert engineers can meet your needs.</a:t>
            </a:r>
          </a:p>
          <a:p>
            <a:pPr lvl="0" eaLnBrk="0" fontAlgn="base" hangingPunct="0">
              <a:spcBef>
                <a:spcPct val="0"/>
              </a:spcBef>
              <a:spcAft>
                <a:spcPct val="0"/>
              </a:spcAft>
            </a:pPr>
            <a:endParaRPr lang="en-US" altLang="en-US" sz="1400" b="1" dirty="0">
              <a:solidFill>
                <a:srgbClr val="333333"/>
              </a:solidFill>
              <a:latin typeface="Arial" panose="020B0604020202020204" pitchFamily="34" charset="0"/>
              <a:cs typeface="Arial" panose="020B0604020202020204" pitchFamily="34" charset="0"/>
            </a:endParaRPr>
          </a:p>
          <a:p>
            <a:r>
              <a:rPr lang="en-US" sz="1400" b="1" dirty="0">
                <a:solidFill>
                  <a:srgbClr val="005B95"/>
                </a:solidFill>
                <a:latin typeface="Arial" panose="020B0604020202020204" pitchFamily="34" charset="0"/>
                <a:cs typeface="Arial" panose="020B0604020202020204" pitchFamily="34" charset="0"/>
              </a:rPr>
              <a:t>Remote Support &amp; Diagnostics</a:t>
            </a:r>
          </a:p>
          <a:p>
            <a:r>
              <a:rPr lang="en-US" sz="1400" dirty="0">
                <a:latin typeface="Arial" panose="020B0604020202020204" pitchFamily="34" charset="0"/>
                <a:cs typeface="Arial" panose="020B0604020202020204" pitchFamily="34" charset="0"/>
              </a:rPr>
              <a:t>Most issues can be fixed quickly via our secure remote support system. If the technicians are not able to resolve the issue, remotely, they will be prepped with the tools and equipment they need to resolve the issue when they come onsite.</a:t>
            </a:r>
          </a:p>
          <a:p>
            <a:pPr lvl="0" eaLnBrk="0" fontAlgn="base" hangingPunct="0">
              <a:spcBef>
                <a:spcPct val="0"/>
              </a:spcBef>
              <a:spcAft>
                <a:spcPct val="0"/>
              </a:spcAft>
            </a:pPr>
            <a:endParaRPr lang="en-US" altLang="en-US" sz="2800" dirty="0">
              <a:latin typeface="Arial" panose="020B0604020202020204" pitchFamily="34" charset="0"/>
            </a:endParaRPr>
          </a:p>
        </p:txBody>
      </p:sp>
      <p:sp>
        <p:nvSpPr>
          <p:cNvPr id="6" name="TextBox 5"/>
          <p:cNvSpPr txBox="1"/>
          <p:nvPr/>
        </p:nvSpPr>
        <p:spPr>
          <a:xfrm>
            <a:off x="4642436" y="2299692"/>
            <a:ext cx="3223370" cy="3323987"/>
          </a:xfrm>
          <a:prstGeom prst="rect">
            <a:avLst/>
          </a:prstGeom>
          <a:noFill/>
        </p:spPr>
        <p:txBody>
          <a:bodyPr wrap="square" rtlCol="0">
            <a:spAutoFit/>
          </a:bodyPr>
          <a:lstStyle/>
          <a:p>
            <a:r>
              <a:rPr lang="en-US" sz="1400" b="1" dirty="0">
                <a:solidFill>
                  <a:srgbClr val="005B95"/>
                </a:solidFill>
                <a:latin typeface="Arial" panose="020B0604020202020204" pitchFamily="34" charset="0"/>
                <a:cs typeface="Arial" panose="020B0604020202020204" pitchFamily="34" charset="0"/>
              </a:rPr>
              <a:t>Turnkey Solutions</a:t>
            </a:r>
          </a:p>
          <a:p>
            <a:r>
              <a:rPr lang="en-US" sz="1400" dirty="0">
                <a:latin typeface="Arial" panose="020B0604020202020204" pitchFamily="34" charset="0"/>
                <a:cs typeface="Arial" panose="020B0604020202020204" pitchFamily="34" charset="0"/>
              </a:rPr>
              <a:t>Our system integration team will partner with you and manage your entire project from beginning to end and beyond. Our goal is to make the process as smooth as possible for you.</a:t>
            </a:r>
          </a:p>
          <a:p>
            <a:endParaRPr lang="en-US" sz="1400" dirty="0">
              <a:latin typeface="Arial" panose="020B0604020202020204" pitchFamily="34" charset="0"/>
              <a:cs typeface="Arial" panose="020B0604020202020204" pitchFamily="34" charset="0"/>
            </a:endParaRPr>
          </a:p>
          <a:p>
            <a:r>
              <a:rPr lang="en-US" sz="1400" b="1" dirty="0">
                <a:solidFill>
                  <a:srgbClr val="005B95"/>
                </a:solidFill>
                <a:latin typeface="Arial" panose="020B0604020202020204" pitchFamily="34" charset="0"/>
                <a:cs typeface="Arial" panose="020B0604020202020204" pitchFamily="34" charset="0"/>
              </a:rPr>
              <a:t>3D Design and Packaging</a:t>
            </a:r>
          </a:p>
          <a:p>
            <a:r>
              <a:rPr lang="en-US" sz="1400" dirty="0">
                <a:latin typeface="Arial" panose="020B0604020202020204" pitchFamily="34" charset="0"/>
                <a:cs typeface="Arial" panose="020B0604020202020204" pitchFamily="34" charset="0"/>
              </a:rPr>
              <a:t>At Quad Plus, our team uses 3D modeling to virtually design cabinets and control layouts. This allows you to see where the cabinet will be located and make alterations before anything is built, which saves you time</a:t>
            </a:r>
          </a:p>
        </p:txBody>
      </p:sp>
      <p:sp>
        <p:nvSpPr>
          <p:cNvPr id="7" name="TextBox 6"/>
          <p:cNvSpPr txBox="1"/>
          <p:nvPr/>
        </p:nvSpPr>
        <p:spPr>
          <a:xfrm>
            <a:off x="8340974" y="2308469"/>
            <a:ext cx="3569110" cy="3539430"/>
          </a:xfrm>
          <a:prstGeom prst="rect">
            <a:avLst/>
          </a:prstGeom>
          <a:noFill/>
        </p:spPr>
        <p:txBody>
          <a:bodyPr wrap="square" rtlCol="0">
            <a:spAutoFit/>
          </a:bodyPr>
          <a:lstStyle/>
          <a:p>
            <a:r>
              <a:rPr lang="en-US" sz="1400" b="1" dirty="0">
                <a:solidFill>
                  <a:srgbClr val="005B95"/>
                </a:solidFill>
                <a:latin typeface="Arial" panose="020B0604020202020204" pitchFamily="34" charset="0"/>
                <a:cs typeface="Arial" panose="020B0604020202020204" pitchFamily="34" charset="0"/>
              </a:rPr>
              <a:t>Industry Experts</a:t>
            </a:r>
          </a:p>
          <a:p>
            <a:r>
              <a:rPr lang="en-US" sz="1400" dirty="0">
                <a:latin typeface="Arial" panose="020B0604020202020204" pitchFamily="34" charset="0"/>
                <a:cs typeface="Arial" panose="020B0604020202020204" pitchFamily="34" charset="0"/>
              </a:rPr>
              <a:t>Our engineers know your control systems because they have worked in the industries they support. They also received additional training, certifications, and have access to specialized manufacturer resources.</a:t>
            </a:r>
          </a:p>
          <a:p>
            <a:endParaRPr lang="en-US" sz="1400" b="1" dirty="0">
              <a:latin typeface="Arial" panose="020B0604020202020204" pitchFamily="34" charset="0"/>
              <a:cs typeface="Arial" panose="020B0604020202020204" pitchFamily="34" charset="0"/>
            </a:endParaRPr>
          </a:p>
          <a:p>
            <a:r>
              <a:rPr lang="en-US" sz="1400" b="1" dirty="0">
                <a:solidFill>
                  <a:srgbClr val="005B95"/>
                </a:solidFill>
                <a:latin typeface="Arial" panose="020B0604020202020204" pitchFamily="34" charset="0"/>
                <a:cs typeface="Arial" panose="020B0604020202020204" pitchFamily="34" charset="0"/>
              </a:rPr>
              <a:t>Value Add</a:t>
            </a:r>
          </a:p>
          <a:p>
            <a:r>
              <a:rPr lang="en-US" sz="1400" dirty="0">
                <a:latin typeface="Arial" panose="020B0604020202020204" pitchFamily="34" charset="0"/>
                <a:cs typeface="Arial" panose="020B0604020202020204" pitchFamily="34" charset="0"/>
              </a:rPr>
              <a:t>Installing a system is only one part of what we do; we perform every aspect of control system integration. With years of experience in many industries, not only do our controls do the task required, but our multi-system process knowledge that goes into system designs is second to none.</a:t>
            </a:r>
          </a:p>
        </p:txBody>
      </p:sp>
      <p:sp>
        <p:nvSpPr>
          <p:cNvPr id="8" name="TextBox 7"/>
          <p:cNvSpPr txBox="1"/>
          <p:nvPr/>
        </p:nvSpPr>
        <p:spPr>
          <a:xfrm>
            <a:off x="4064386" y="1449706"/>
            <a:ext cx="4518728" cy="523220"/>
          </a:xfrm>
          <a:prstGeom prst="rect">
            <a:avLst/>
          </a:prstGeom>
          <a:noFill/>
        </p:spPr>
        <p:txBody>
          <a:bodyPr wrap="square" rtlCol="0">
            <a:spAutoFit/>
          </a:bodyPr>
          <a:lstStyle/>
          <a:p>
            <a:r>
              <a:rPr lang="en-US" sz="2800" b="1" dirty="0">
                <a:solidFill>
                  <a:srgbClr val="005B95"/>
                </a:solidFill>
                <a:latin typeface="Arial" panose="020B0604020202020204" pitchFamily="34" charset="0"/>
                <a:cs typeface="Arial" panose="020B0604020202020204" pitchFamily="34" charset="0"/>
              </a:rPr>
              <a:t>The Quad Plus Difference</a:t>
            </a:r>
          </a:p>
        </p:txBody>
      </p:sp>
    </p:spTree>
    <p:extLst>
      <p:ext uri="{BB962C8B-B14F-4D97-AF65-F5344CB8AC3E}">
        <p14:creationId xmlns:p14="http://schemas.microsoft.com/office/powerpoint/2010/main" val="35998705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3"/>
          <p:cNvSpPr txBox="1">
            <a:spLocks/>
          </p:cNvSpPr>
          <p:nvPr/>
        </p:nvSpPr>
        <p:spPr>
          <a:xfrm>
            <a:off x="1901289" y="1352126"/>
            <a:ext cx="5315712" cy="143878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pPr>
            <a:endParaRPr lang="en-US" sz="1400" dirty="0"/>
          </a:p>
        </p:txBody>
      </p:sp>
      <p:sp>
        <p:nvSpPr>
          <p:cNvPr id="9" name="TextBox 8"/>
          <p:cNvSpPr txBox="1"/>
          <p:nvPr/>
        </p:nvSpPr>
        <p:spPr>
          <a:xfrm>
            <a:off x="1251814" y="2386368"/>
            <a:ext cx="9605256" cy="954107"/>
          </a:xfrm>
          <a:prstGeom prst="rect">
            <a:avLst/>
          </a:prstGeom>
          <a:noFill/>
        </p:spPr>
        <p:txBody>
          <a:bodyPr wrap="square" rtlCol="0">
            <a:spAutoFit/>
          </a:bodyPr>
          <a:lstStyle/>
          <a:p>
            <a:pPr algn="ctr"/>
            <a:r>
              <a:rPr lang="en-US" sz="2800" b="1" dirty="0">
                <a:solidFill>
                  <a:srgbClr val="005B95"/>
                </a:solidFill>
                <a:latin typeface="Arial" panose="020B0604020202020204" pitchFamily="34" charset="0"/>
                <a:cs typeface="Arial" panose="020B0604020202020204" pitchFamily="34" charset="0"/>
              </a:rPr>
              <a:t>For more details about a specific service, please click on the service box below:</a:t>
            </a:r>
          </a:p>
        </p:txBody>
      </p:sp>
      <p:pic>
        <p:nvPicPr>
          <p:cNvPr id="1026" name="Picture 2" descr="industrial electrical engineering engineering linear dark">
            <a:extLst>
              <a:ext uri="{FF2B5EF4-FFF2-40B4-BE49-F238E27FC236}">
                <a16:creationId xmlns:a16="http://schemas.microsoft.com/office/drawing/2014/main" id="{F4A84825-8112-8981-3B92-959A7C2A20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517526"/>
            <a:ext cx="11430000" cy="2657475"/>
          </a:xfrm>
          <a:prstGeom prst="rect">
            <a:avLst/>
          </a:prstGeom>
          <a:noFill/>
          <a:extLst>
            <a:ext uri="{909E8E84-426E-40DD-AFC4-6F175D3DCCD1}">
              <a14:hiddenFill xmlns:a14="http://schemas.microsoft.com/office/drawing/2010/main">
                <a:solidFill>
                  <a:srgbClr val="FFFFFF"/>
                </a:solidFill>
              </a14:hiddenFill>
            </a:ext>
          </a:extLst>
        </p:spPr>
      </p:pic>
      <p:sp>
        <p:nvSpPr>
          <p:cNvPr id="11" name="Hexagon 10">
            <a:hlinkClick r:id="rId4"/>
            <a:extLst>
              <a:ext uri="{FF2B5EF4-FFF2-40B4-BE49-F238E27FC236}">
                <a16:creationId xmlns:a16="http://schemas.microsoft.com/office/drawing/2014/main" id="{5FC8A2DA-65DB-C5B0-68A1-EB8BA620DE7C}"/>
              </a:ext>
            </a:extLst>
          </p:cNvPr>
          <p:cNvSpPr/>
          <p:nvPr/>
        </p:nvSpPr>
        <p:spPr>
          <a:xfrm>
            <a:off x="1371599" y="4721087"/>
            <a:ext cx="784675" cy="685800"/>
          </a:xfrm>
          <a:prstGeom prst="hexagon">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exagon 11">
            <a:hlinkClick r:id="rId5"/>
            <a:extLst>
              <a:ext uri="{FF2B5EF4-FFF2-40B4-BE49-F238E27FC236}">
                <a16:creationId xmlns:a16="http://schemas.microsoft.com/office/drawing/2014/main" id="{92F4B17F-8536-1243-83C8-0B8F2ADA29F8}"/>
              </a:ext>
            </a:extLst>
          </p:cNvPr>
          <p:cNvSpPr/>
          <p:nvPr/>
        </p:nvSpPr>
        <p:spPr>
          <a:xfrm>
            <a:off x="2623931" y="4721087"/>
            <a:ext cx="784675" cy="685800"/>
          </a:xfrm>
          <a:prstGeom prst="hexagon">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exagon 12">
            <a:hlinkClick r:id="rId6"/>
            <a:extLst>
              <a:ext uri="{FF2B5EF4-FFF2-40B4-BE49-F238E27FC236}">
                <a16:creationId xmlns:a16="http://schemas.microsoft.com/office/drawing/2014/main" id="{CDF2A952-D682-27B3-8B94-AA3029CF5466}"/>
              </a:ext>
            </a:extLst>
          </p:cNvPr>
          <p:cNvSpPr/>
          <p:nvPr/>
        </p:nvSpPr>
        <p:spPr>
          <a:xfrm>
            <a:off x="3833200" y="4719431"/>
            <a:ext cx="827738" cy="685800"/>
          </a:xfrm>
          <a:prstGeom prst="hexagon">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Hexagon 13">
            <a:hlinkClick r:id="rId7"/>
            <a:extLst>
              <a:ext uri="{FF2B5EF4-FFF2-40B4-BE49-F238E27FC236}">
                <a16:creationId xmlns:a16="http://schemas.microsoft.com/office/drawing/2014/main" id="{ACCD8FC1-C1B3-64C3-FACC-AC8D006025C9}"/>
              </a:ext>
            </a:extLst>
          </p:cNvPr>
          <p:cNvSpPr/>
          <p:nvPr/>
        </p:nvSpPr>
        <p:spPr>
          <a:xfrm>
            <a:off x="6293515" y="4719431"/>
            <a:ext cx="827738" cy="685800"/>
          </a:xfrm>
          <a:prstGeom prst="hexagon">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Hexagon 14">
            <a:hlinkClick r:id="rId8"/>
            <a:extLst>
              <a:ext uri="{FF2B5EF4-FFF2-40B4-BE49-F238E27FC236}">
                <a16:creationId xmlns:a16="http://schemas.microsoft.com/office/drawing/2014/main" id="{FA8761C6-7D08-5DEB-ABB1-EE0D9298E466}"/>
              </a:ext>
            </a:extLst>
          </p:cNvPr>
          <p:cNvSpPr/>
          <p:nvPr/>
        </p:nvSpPr>
        <p:spPr>
          <a:xfrm>
            <a:off x="5099029" y="4719431"/>
            <a:ext cx="784675" cy="685800"/>
          </a:xfrm>
          <a:prstGeom prst="hexagon">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Hexagon 15">
            <a:hlinkClick r:id="rId9"/>
            <a:extLst>
              <a:ext uri="{FF2B5EF4-FFF2-40B4-BE49-F238E27FC236}">
                <a16:creationId xmlns:a16="http://schemas.microsoft.com/office/drawing/2014/main" id="{D55573D2-7B9A-CA4B-ECB8-19F457C37624}"/>
              </a:ext>
            </a:extLst>
          </p:cNvPr>
          <p:cNvSpPr/>
          <p:nvPr/>
        </p:nvSpPr>
        <p:spPr>
          <a:xfrm>
            <a:off x="8783396" y="4719431"/>
            <a:ext cx="784675" cy="685800"/>
          </a:xfrm>
          <a:prstGeom prst="hexagon">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Hexagon 16">
            <a:hlinkClick r:id="rId10"/>
            <a:extLst>
              <a:ext uri="{FF2B5EF4-FFF2-40B4-BE49-F238E27FC236}">
                <a16:creationId xmlns:a16="http://schemas.microsoft.com/office/drawing/2014/main" id="{89262C6E-D284-9AF1-D517-E750E9494178}"/>
              </a:ext>
            </a:extLst>
          </p:cNvPr>
          <p:cNvSpPr/>
          <p:nvPr/>
        </p:nvSpPr>
        <p:spPr>
          <a:xfrm>
            <a:off x="7560630" y="4719431"/>
            <a:ext cx="784675" cy="685800"/>
          </a:xfrm>
          <a:prstGeom prst="hexagon">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Hexagon 17">
            <a:hlinkClick r:id="rId11"/>
            <a:extLst>
              <a:ext uri="{FF2B5EF4-FFF2-40B4-BE49-F238E27FC236}">
                <a16:creationId xmlns:a16="http://schemas.microsoft.com/office/drawing/2014/main" id="{BBF0B862-7DDB-6FCB-A55E-ACF301B8F32F}"/>
              </a:ext>
            </a:extLst>
          </p:cNvPr>
          <p:cNvSpPr/>
          <p:nvPr/>
        </p:nvSpPr>
        <p:spPr>
          <a:xfrm>
            <a:off x="10006162" y="4719431"/>
            <a:ext cx="784675" cy="685800"/>
          </a:xfrm>
          <a:prstGeom prst="hexagon">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469114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680290" y="2965231"/>
            <a:ext cx="8831420" cy="927537"/>
          </a:xfrm>
        </p:spPr>
        <p:txBody>
          <a:bodyPr>
            <a:normAutofit/>
          </a:bodyPr>
          <a:lstStyle/>
          <a:p>
            <a:r>
              <a:rPr lang="en-US" sz="4400" b="1" dirty="0">
                <a:solidFill>
                  <a:srgbClr val="005B95"/>
                </a:solidFill>
                <a:latin typeface="Arial" panose="020B0604020202020204" pitchFamily="34" charset="0"/>
                <a:cs typeface="Arial" panose="020B0604020202020204" pitchFamily="34" charset="0"/>
              </a:rPr>
              <a:t>Professional Engineering</a:t>
            </a:r>
          </a:p>
        </p:txBody>
      </p:sp>
      <p:sp>
        <p:nvSpPr>
          <p:cNvPr id="3" name="TextBox 2"/>
          <p:cNvSpPr txBox="1"/>
          <p:nvPr/>
        </p:nvSpPr>
        <p:spPr>
          <a:xfrm>
            <a:off x="8697951" y="6010508"/>
            <a:ext cx="3044284" cy="369332"/>
          </a:xfrm>
          <a:prstGeom prst="rect">
            <a:avLst/>
          </a:prstGeom>
          <a:noFill/>
        </p:spPr>
        <p:txBody>
          <a:bodyPr wrap="square" rtlCol="0">
            <a:spAutoFit/>
          </a:bodyPr>
          <a:lstStyle/>
          <a:p>
            <a:r>
              <a:rPr lang="en-US" b="1" dirty="0">
                <a:solidFill>
                  <a:schemeClr val="bg1"/>
                </a:solidFill>
                <a:latin typeface="Arial" panose="020B0604020202020204" pitchFamily="34" charset="0"/>
                <a:cs typeface="Arial" panose="020B0604020202020204" pitchFamily="34" charset="0"/>
                <a:hlinkClick r:id="rId2" action="ppaction://hlinksldjump"/>
              </a:rPr>
              <a:t>Return to Services Page</a:t>
            </a:r>
            <a:endParaRPr lang="en-US"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938601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819621" y="1382233"/>
            <a:ext cx="5638304" cy="5252483"/>
          </a:xfrm>
        </p:spPr>
        <p:txBody>
          <a:bodyPr>
            <a:normAutofit lnSpcReduction="10000"/>
          </a:bodyPr>
          <a:lstStyle/>
          <a:p>
            <a:pPr marL="0" indent="0">
              <a:buNone/>
            </a:pPr>
            <a:r>
              <a:rPr lang="en-US" sz="1700" b="1" dirty="0">
                <a:solidFill>
                  <a:srgbClr val="005B95"/>
                </a:solidFill>
              </a:rPr>
              <a:t>We are licensed as: </a:t>
            </a:r>
          </a:p>
          <a:p>
            <a:pPr lvl="1"/>
            <a:r>
              <a:rPr lang="en-US" sz="1600" dirty="0"/>
              <a:t>Mechanical &amp; Piping</a:t>
            </a:r>
          </a:p>
          <a:p>
            <a:pPr lvl="1"/>
            <a:r>
              <a:rPr lang="en-US" sz="1600" dirty="0"/>
              <a:t>Civil &amp; Structural</a:t>
            </a:r>
          </a:p>
          <a:p>
            <a:pPr lvl="1"/>
            <a:r>
              <a:rPr lang="en-US" sz="1600" dirty="0"/>
              <a:t>Electrical &amp; Controls</a:t>
            </a:r>
          </a:p>
          <a:p>
            <a:pPr lvl="1"/>
            <a:r>
              <a:rPr lang="en-US" sz="1600" dirty="0"/>
              <a:t>Process Piping </a:t>
            </a:r>
          </a:p>
          <a:p>
            <a:pPr lvl="1"/>
            <a:r>
              <a:rPr lang="en-US" sz="1600" dirty="0"/>
              <a:t>HVAC  </a:t>
            </a:r>
          </a:p>
          <a:p>
            <a:pPr marL="0" indent="0">
              <a:buNone/>
            </a:pPr>
            <a:r>
              <a:rPr lang="en-US" sz="1700" b="1" dirty="0">
                <a:solidFill>
                  <a:srgbClr val="005B95"/>
                </a:solidFill>
              </a:rPr>
              <a:t>Industrial Engineering Services</a:t>
            </a:r>
          </a:p>
          <a:p>
            <a:pPr lvl="1"/>
            <a:r>
              <a:rPr lang="en-US" sz="1600" dirty="0"/>
              <a:t>Better productivity</a:t>
            </a:r>
          </a:p>
          <a:p>
            <a:pPr lvl="1"/>
            <a:r>
              <a:rPr lang="en-US" sz="1600" dirty="0"/>
              <a:t>Meet quality targets</a:t>
            </a:r>
          </a:p>
          <a:p>
            <a:pPr lvl="1"/>
            <a:r>
              <a:rPr lang="en-US" sz="1600" dirty="0"/>
              <a:t>Greater overall success</a:t>
            </a:r>
          </a:p>
          <a:p>
            <a:pPr marL="0" indent="0">
              <a:buNone/>
            </a:pPr>
            <a:r>
              <a:rPr lang="en-US" sz="1700" b="1" dirty="0">
                <a:solidFill>
                  <a:srgbClr val="005B95"/>
                </a:solidFill>
              </a:rPr>
              <a:t>Technical Services</a:t>
            </a:r>
          </a:p>
          <a:p>
            <a:pPr lvl="1"/>
            <a:r>
              <a:rPr lang="en-US" sz="1600" dirty="0"/>
              <a:t>Engineering</a:t>
            </a:r>
          </a:p>
          <a:p>
            <a:pPr lvl="1"/>
            <a:r>
              <a:rPr lang="en-US" sz="1600" dirty="0"/>
              <a:t>Installation</a:t>
            </a:r>
          </a:p>
          <a:p>
            <a:pPr lvl="1"/>
            <a:r>
              <a:rPr lang="en-US" sz="1600" dirty="0"/>
              <a:t>Design &amp; Build</a:t>
            </a:r>
          </a:p>
          <a:p>
            <a:pPr lvl="1"/>
            <a:r>
              <a:rPr lang="en-US" sz="1600" dirty="0"/>
              <a:t>Automation</a:t>
            </a:r>
          </a:p>
          <a:p>
            <a:pPr lvl="1"/>
            <a:r>
              <a:rPr lang="en-US" sz="1600" dirty="0"/>
              <a:t>Project Coordination</a:t>
            </a:r>
          </a:p>
          <a:p>
            <a:pPr lvl="1"/>
            <a:r>
              <a:rPr lang="en-US" sz="1600" dirty="0"/>
              <a:t>Power Studies</a:t>
            </a:r>
          </a:p>
          <a:p>
            <a:pPr lvl="1"/>
            <a:r>
              <a:rPr lang="en-US" sz="1600" dirty="0"/>
              <a:t>Remediation and Assessment Services</a:t>
            </a:r>
            <a:endParaRPr lang="en-US" sz="1400" dirty="0"/>
          </a:p>
        </p:txBody>
      </p:sp>
      <p:sp>
        <p:nvSpPr>
          <p:cNvPr id="4" name="Title 3"/>
          <p:cNvSpPr>
            <a:spLocks noGrp="1"/>
          </p:cNvSpPr>
          <p:nvPr>
            <p:ph type="title"/>
          </p:nvPr>
        </p:nvSpPr>
        <p:spPr/>
        <p:txBody>
          <a:bodyPr/>
          <a:lstStyle/>
          <a:p>
            <a:r>
              <a:rPr lang="en-US" dirty="0"/>
              <a:t>Professional Engineering</a:t>
            </a:r>
          </a:p>
        </p:txBody>
      </p:sp>
      <p:pic>
        <p:nvPicPr>
          <p:cNvPr id="5" name="Picture 2" descr="industry expertise in process control systems to optimize your engineering project"/>
          <p:cNvPicPr>
            <a:picLocks noChangeAspect="1" noChangeArrowheads="1"/>
          </p:cNvPicPr>
          <p:nvPr/>
        </p:nvPicPr>
        <p:blipFill>
          <a:blip r:embed="rId2">
            <a:extLst>
              <a:ext uri="{28A0092B-C50C-407E-A947-70E740481C1C}">
                <a14:useLocalDpi xmlns:a14="http://schemas.microsoft.com/office/drawing/2010/main" val="0"/>
              </a:ext>
            </a:extLst>
          </a:blip>
          <a:srcRect l="26812" r="26812"/>
          <a:stretch>
            <a:fillRect/>
          </a:stretch>
        </p:blipFill>
        <p:spPr bwMode="auto">
          <a:xfrm>
            <a:off x="5742039" y="1382233"/>
            <a:ext cx="5324591" cy="49948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675314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cb3a3566-9bd6-45a1-b82c-dd0dc3391ded"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AF171FA4FDD1B40B3C934B0B3419564" ma:contentTypeVersion="14" ma:contentTypeDescription="Create a new document." ma:contentTypeScope="" ma:versionID="2aaba58b1e0f0b45e62dc9a27d0dfeb6">
  <xsd:schema xmlns:xsd="http://www.w3.org/2001/XMLSchema" xmlns:xs="http://www.w3.org/2001/XMLSchema" xmlns:p="http://schemas.microsoft.com/office/2006/metadata/properties" xmlns:ns3="cb3a3566-9bd6-45a1-b82c-dd0dc3391ded" xmlns:ns4="1014c839-94f0-4fe1-bed0-f2f3b9b9e8a9" targetNamespace="http://schemas.microsoft.com/office/2006/metadata/properties" ma:root="true" ma:fieldsID="66cb0050d370aba77a77b80a51642718" ns3:_="" ns4:_="">
    <xsd:import namespace="cb3a3566-9bd6-45a1-b82c-dd0dc3391ded"/>
    <xsd:import namespace="1014c839-94f0-4fe1-bed0-f2f3b9b9e8a9"/>
    <xsd:element name="properties">
      <xsd:complexType>
        <xsd:sequence>
          <xsd:element name="documentManagement">
            <xsd:complexType>
              <xsd:all>
                <xsd:element ref="ns3:MediaServiceMetadata" minOccurs="0"/>
                <xsd:element ref="ns3:MediaServiceFastMetadata" minOccurs="0"/>
                <xsd:element ref="ns3:MediaServiceObjectDetectorVersions" minOccurs="0"/>
                <xsd:element ref="ns3:_activity" minOccurs="0"/>
                <xsd:element ref="ns3:MediaServiceSystem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ServiceSearchProperties"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b3a3566-9bd6-45a1-b82c-dd0dc3391de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_activity" ma:index="11" nillable="true" ma:displayName="_activity" ma:hidden="true" ma:internalName="_activity">
      <xsd:simpleType>
        <xsd:restriction base="dms:Note"/>
      </xsd:simpleType>
    </xsd:element>
    <xsd:element name="MediaServiceSystemTags" ma:index="12" nillable="true" ma:displayName="MediaServiceSystemTags" ma:hidden="true" ma:internalName="MediaServiceSystemTags" ma:readOnly="true">
      <xsd:simpleType>
        <xsd:restriction base="dms:Note"/>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Location" ma:index="17" nillable="true" ma:displayName="Location" ma:indexed="true" ma:internalName="MediaServiceLocation" ma:readOnly="true">
      <xsd:simpleType>
        <xsd:restriction base="dms:Text"/>
      </xsd:simpleType>
    </xsd:element>
    <xsd:element name="MediaServiceSearchProperties" ma:index="18"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014c839-94f0-4fe1-bed0-f2f3b9b9e8a9"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SharingHintHash" ma:index="21"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3D9666F-2E4D-4C3F-8009-64B9722B4EFC}">
  <ds:schemaRefs>
    <ds:schemaRef ds:uri="http://purl.org/dc/dcmitype/"/>
    <ds:schemaRef ds:uri="http://schemas.openxmlformats.org/package/2006/metadata/core-properties"/>
    <ds:schemaRef ds:uri="http://schemas.microsoft.com/office/2006/documentManagement/types"/>
    <ds:schemaRef ds:uri="http://purl.org/dc/elements/1.1/"/>
    <ds:schemaRef ds:uri="cb3a3566-9bd6-45a1-b82c-dd0dc3391ded"/>
    <ds:schemaRef ds:uri="http://purl.org/dc/terms/"/>
    <ds:schemaRef ds:uri="http://schemas.microsoft.com/office/infopath/2007/PartnerControls"/>
    <ds:schemaRef ds:uri="1014c839-94f0-4fe1-bed0-f2f3b9b9e8a9"/>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82E7591B-49A9-4F53-A13E-6A0BA74AC3D1}">
  <ds:schemaRefs>
    <ds:schemaRef ds:uri="http://schemas.microsoft.com/sharepoint/v3/contenttype/forms"/>
  </ds:schemaRefs>
</ds:datastoreItem>
</file>

<file path=customXml/itemProps3.xml><?xml version="1.0" encoding="utf-8"?>
<ds:datastoreItem xmlns:ds="http://schemas.openxmlformats.org/officeDocument/2006/customXml" ds:itemID="{4F276434-907E-4BF7-B2C9-C80EAAEA85E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b3a3566-9bd6-45a1-b82c-dd0dc3391ded"/>
    <ds:schemaRef ds:uri="1014c839-94f0-4fe1-bed0-f2f3b9b9e8a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18291</TotalTime>
  <Words>5679</Words>
  <Application>Microsoft Office PowerPoint</Application>
  <PresentationFormat>Widescreen</PresentationFormat>
  <Paragraphs>900</Paragraphs>
  <Slides>64</Slides>
  <Notes>22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64</vt:i4>
      </vt:variant>
    </vt:vector>
  </HeadingPairs>
  <TitlesOfParts>
    <vt:vector size="71" baseType="lpstr">
      <vt:lpstr>Arial</vt:lpstr>
      <vt:lpstr>Calibri</vt:lpstr>
      <vt:lpstr>Calibri Light</vt:lpstr>
      <vt:lpstr>Courier New</vt:lpstr>
      <vt:lpstr>Courier New,monospace</vt:lpstr>
      <vt:lpstr>Wingdings</vt:lpstr>
      <vt:lpstr>Office Theme</vt:lpstr>
      <vt:lpstr>PowerPoint Presentation</vt:lpstr>
      <vt:lpstr>PowerPoint Presentation</vt:lpstr>
      <vt:lpstr>PowerPoint Presentation</vt:lpstr>
      <vt:lpstr>International Locations</vt:lpstr>
      <vt:lpstr>PowerPoint Presentation</vt:lpstr>
      <vt:lpstr>PowerPoint Presentation</vt:lpstr>
      <vt:lpstr>PowerPoint Presentation</vt:lpstr>
      <vt:lpstr>Professional Engineering</vt:lpstr>
      <vt:lpstr>Professional Engineering</vt:lpstr>
      <vt:lpstr>Professional Engineering Disciplines</vt:lpstr>
      <vt:lpstr>Professional Engineering Disciplines</vt:lpstr>
      <vt:lpstr>Power Studies and Analysis</vt:lpstr>
      <vt:lpstr>Machine Safety</vt:lpstr>
      <vt:lpstr>Industrial Machine Safety Consulting</vt:lpstr>
      <vt:lpstr>Risk Assessment</vt:lpstr>
      <vt:lpstr>Risk Mitigation </vt:lpstr>
      <vt:lpstr>Safety Validation</vt:lpstr>
      <vt:lpstr>Power Services</vt:lpstr>
      <vt:lpstr> Acceptance Testing</vt:lpstr>
      <vt:lpstr>Commissioning Testing</vt:lpstr>
      <vt:lpstr>Maintenance Testing</vt:lpstr>
      <vt:lpstr>Issuing The Final Test Report</vt:lpstr>
      <vt:lpstr>Power Studies and Analysis</vt:lpstr>
      <vt:lpstr>Synchronous Motor Controller Retrofits</vt:lpstr>
      <vt:lpstr>Power Company Experts</vt:lpstr>
      <vt:lpstr>System Integration &amp; Commissioning (includes Web Gauging &amp; O2E)</vt:lpstr>
      <vt:lpstr>System Integration</vt:lpstr>
      <vt:lpstr>System Integration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Web Gauging</vt:lpstr>
      <vt:lpstr>PowerPoint Presentation</vt:lpstr>
      <vt:lpstr>Operations to Enterprise</vt:lpstr>
      <vt:lpstr>Operations to Enterprise</vt:lpstr>
      <vt:lpstr>PowerPoint Presentation</vt:lpstr>
      <vt:lpstr>Some of Our Key Industrial Markets</vt:lpstr>
      <vt:lpstr>Some of Our Key Industrial Markets</vt:lpstr>
      <vt:lpstr>PowerPoint Presentation</vt:lpstr>
      <vt:lpstr>PowerPoint Presentation</vt:lpstr>
      <vt:lpstr>PowerPoint Presentation</vt:lpstr>
      <vt:lpstr>Drives &amp; Controls Repair  Industrial Circuit Breaker Repair &amp; Field Service</vt:lpstr>
      <vt:lpstr>In-House Drive Repair and Field Service</vt:lpstr>
      <vt:lpstr> In-House Drive Repair and Field Service</vt:lpstr>
      <vt:lpstr>PowerPoint Presentation</vt:lpstr>
      <vt:lpstr>Circuit Breaker Repair Shop</vt:lpstr>
      <vt:lpstr>Circuit Breaker Repair Shop</vt:lpstr>
      <vt:lpstr>Power Electronics Assembly </vt:lpstr>
      <vt:lpstr>Power Electronics Assembly</vt:lpstr>
      <vt:lpstr>Facilities &amp; Capabilities</vt:lpstr>
      <vt:lpstr>Power Electronics Assembly</vt:lpstr>
      <vt:lpstr>Our Engineering Team</vt:lpstr>
      <vt:lpstr>Chicagoland Partners  </vt:lpstr>
      <vt:lpstr>ZENTEL TECH</vt:lpstr>
      <vt:lpstr>Interactive Building Solutions</vt:lpstr>
      <vt:lpstr>Interactive Building Solutions</vt:lpstr>
      <vt:lpstr>Interactive Building Solutions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Steve Pioppo</dc:creator>
  <cp:lastModifiedBy>Anna Pevey</cp:lastModifiedBy>
  <cp:revision>676</cp:revision>
  <cp:lastPrinted>2026-01-30T21:09:42Z</cp:lastPrinted>
  <dcterms:created xsi:type="dcterms:W3CDTF">2021-09-21T02:39:32Z</dcterms:created>
  <dcterms:modified xsi:type="dcterms:W3CDTF">2026-03-18T15:53:38Z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0x0101001AF171FA4FDD1B40B3C934B0B3419564</vt:lpwstr>
  </property>
</Properties>
</file>